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2" r:id="rId3"/>
    <p:sldId id="288" r:id="rId4"/>
    <p:sldId id="262" r:id="rId5"/>
    <p:sldId id="263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8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9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F9BF7"/>
    <a:srgbClr val="CDC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8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6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5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7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8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2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09457-0199-4251-9158-273A77D2EE47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78784-C7E9-4861-8DD7-78100C355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59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5.png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medtravi.com/wp-content/uploads/2013/10/V-chem-pomozhet-mat-i-macheha-Stat-i-Narodnaya-Meditsina_1.jpg" TargetMode="External"/><Relationship Id="rId13" Type="http://schemas.openxmlformats.org/officeDocument/2006/relationships/hyperlink" Target="http://www.calendarcolors.com/client/calendarcolors/_uploads/Cabrillo.png" TargetMode="External"/><Relationship Id="rId18" Type="http://schemas.openxmlformats.org/officeDocument/2006/relationships/hyperlink" Target="http://www.zapovednik-belogorye.ru/sites/default/files/images/kalendar/galantus/galantus7.JPG" TargetMode="External"/><Relationship Id="rId3" Type="http://schemas.openxmlformats.org/officeDocument/2006/relationships/hyperlink" Target="http://www.web-mama.ru/upload/images/post/218/9281_54e1f49a13aae_24094377.jpg" TargetMode="External"/><Relationship Id="rId21" Type="http://schemas.openxmlformats.org/officeDocument/2006/relationships/hyperlink" Target="http://www.syl.ru/misc/i/ai/93928/182864.jpg" TargetMode="External"/><Relationship Id="rId7" Type="http://schemas.openxmlformats.org/officeDocument/2006/relationships/hyperlink" Target="http://shamkovel.ru/wp-content/uploads/068.jpg" TargetMode="External"/><Relationship Id="rId12" Type="http://schemas.openxmlformats.org/officeDocument/2006/relationships/hyperlink" Target="http://www.krapivna.org/files/images/cvety_uezdnogo_goroda/Lyutik/390cab4b2a6ae636c6adac49660d34ab.jpg" TargetMode="External"/><Relationship Id="rId17" Type="http://schemas.openxmlformats.org/officeDocument/2006/relationships/hyperlink" Target="http://herba.msu.ru/images2/ranunculaceae/anemone/ranunculoides/oly_00254.jpg" TargetMode="External"/><Relationship Id="rId25" Type="http://schemas.openxmlformats.org/officeDocument/2006/relationships/slide" Target="slide1.xml"/><Relationship Id="rId2" Type="http://schemas.openxmlformats.org/officeDocument/2006/relationships/image" Target="../media/image5.jpg"/><Relationship Id="rId16" Type="http://schemas.openxmlformats.org/officeDocument/2006/relationships/hyperlink" Target="http://ard-grupp.com/uploads/0d019d93e8f9bd81575aa3.jpg" TargetMode="External"/><Relationship Id="rId20" Type="http://schemas.openxmlformats.org/officeDocument/2006/relationships/hyperlink" Target="http://otbabushek.ru/wp-content/uploads/2014/02/pervotsvet-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loreduquebec.ca/medias/anemone_canadensis/anemone_canadensis_2.jpg" TargetMode="External"/><Relationship Id="rId11" Type="http://schemas.openxmlformats.org/officeDocument/2006/relationships/hyperlink" Target="http://oldboy.icnet.ru/SITE_2103/MY_SITE/My_rast/Corydalis_solida/BIG/Corydalis_solida_8.jpg" TargetMode="External"/><Relationship Id="rId24" Type="http://schemas.openxmlformats.org/officeDocument/2006/relationships/image" Target="../media/image26.png"/><Relationship Id="rId5" Type="http://schemas.openxmlformats.org/officeDocument/2006/relationships/hyperlink" Target="http://sekretizdorovya.ru/images/tr01/kustik-molodogo-pervocveta.jpg" TargetMode="External"/><Relationship Id="rId15" Type="http://schemas.openxmlformats.org/officeDocument/2006/relationships/hyperlink" Target="https://img-fotki.yandex.ru/get/3511/200418627.90/0_12337e_33f087da_orig.png" TargetMode="External"/><Relationship Id="rId23" Type="http://schemas.openxmlformats.org/officeDocument/2006/relationships/hyperlink" Target="http://ezo4u.ru/wp-content/uploads/2015/02/6f311d6cabda4c8f2c794a91eb308c58.jpg" TargetMode="External"/><Relationship Id="rId10" Type="http://schemas.openxmlformats.org/officeDocument/2006/relationships/hyperlink" Target="http://content.foto.mail.ru/bk/msidenko/213/i-312.jpg" TargetMode="External"/><Relationship Id="rId19" Type="http://schemas.openxmlformats.org/officeDocument/2006/relationships/hyperlink" Target="http://fitoapteka.org/images/foto/156/5.jpg" TargetMode="External"/><Relationship Id="rId4" Type="http://schemas.openxmlformats.org/officeDocument/2006/relationships/hyperlink" Target="http://i.artfile.ru/4103x3000_749483_%5bwww.ArtFile.ru%5d.jpg" TargetMode="External"/><Relationship Id="rId9" Type="http://schemas.openxmlformats.org/officeDocument/2006/relationships/hyperlink" Target="http://s47.radikal.ru/i117/0904/8a/d705ecf9452e.jpg" TargetMode="External"/><Relationship Id="rId14" Type="http://schemas.openxmlformats.org/officeDocument/2006/relationships/hyperlink" Target="http://img-fotki.yandex.ru/get/6203/39663434.e0/0_6f1f8_f5251ed0_M.jpg%3cbr%20/%3e" TargetMode="External"/><Relationship Id="rId22" Type="http://schemas.openxmlformats.org/officeDocument/2006/relationships/hyperlink" Target="http://supersadovod.ru/wp-content/uploads/2012/12/CHistyak-vesenniy1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5"/>
          <p:cNvSpPr>
            <a:spLocks noChangeArrowheads="1"/>
          </p:cNvSpPr>
          <p:nvPr/>
        </p:nvSpPr>
        <p:spPr bwMode="auto">
          <a:xfrm>
            <a:off x="-22142" y="3756"/>
            <a:ext cx="9166142" cy="544924"/>
          </a:xfrm>
          <a:prstGeom prst="rect">
            <a:avLst/>
          </a:prstGeom>
          <a:gradFill rotWithShape="1">
            <a:gsLst>
              <a:gs pos="0">
                <a:srgbClr val="FFFFFF">
                  <a:tint val="50000"/>
                  <a:satMod val="300000"/>
                </a:srgbClr>
              </a:gs>
              <a:gs pos="35000">
                <a:srgbClr val="FFFFFF">
                  <a:tint val="37000"/>
                  <a:satMod val="300000"/>
                </a:srgbClr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Муниципальное бюджетное </a:t>
            </a:r>
            <a:r>
              <a:rPr kumimoji="1" lang="ru-RU" sz="1400" b="1" kern="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общеобразовательное учреждение города </a:t>
            </a: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Ульяновска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«Средняя </a:t>
            </a:r>
            <a:r>
              <a:rPr kumimoji="1" lang="ru-RU" sz="1400" b="1" kern="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школа </a:t>
            </a: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№48 имени Героя России Д.С. Кожемякина</a:t>
            </a:r>
            <a:r>
              <a:rPr kumimoji="1" lang="ru-RU" sz="1400" b="1" kern="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»</a:t>
            </a:r>
            <a:endParaRPr kumimoji="1" lang="ru-RU" sz="1400" b="1" kern="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2142" y="6155267"/>
            <a:ext cx="435799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Автор: Вихирева Светлана Владимировна,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биологии 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химии,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высшей категории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383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0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Интерактивная игра</a:t>
            </a:r>
            <a:endParaRPr lang="ru-RU" sz="4000" b="1" kern="0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Вопрос_Неизвестный Карамзин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3773" t="18035" r="70440" b="11248"/>
          <a:stretch/>
        </p:blipFill>
        <p:spPr>
          <a:xfrm>
            <a:off x="6323534" y="6155267"/>
            <a:ext cx="702733" cy="702733"/>
          </a:xfrm>
          <a:prstGeom prst="ellipse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7929554" y="6333173"/>
            <a:ext cx="1214446" cy="48463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ВПЕРЁД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071" y="6151199"/>
            <a:ext cx="707679" cy="7108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179" y="1628785"/>
            <a:ext cx="9169179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85840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М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0" name="Прямоугольник 109"/>
          <p:cNvSpPr>
            <a:spLocks noChangeAspect="1"/>
          </p:cNvSpPr>
          <p:nvPr/>
        </p:nvSpPr>
        <p:spPr>
          <a:xfrm>
            <a:off x="2102740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7. </a:t>
            </a:r>
            <a:r>
              <a:rPr lang="ru-RU" sz="2400" b="1" dirty="0"/>
              <a:t>«Одежда», которая защищает растения от весенних </a:t>
            </a:r>
            <a:r>
              <a:rPr lang="ru-RU" sz="2400" b="1" dirty="0" smtClean="0"/>
              <a:t>холодов.</a:t>
            </a:r>
            <a:endParaRPr lang="ru-RU" sz="2400" b="1" dirty="0"/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У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5" name="Прямоугольник 144"/>
          <p:cNvSpPr>
            <a:spLocks noChangeAspect="1"/>
          </p:cNvSpPr>
          <p:nvPr/>
        </p:nvSpPr>
        <p:spPr>
          <a:xfrm>
            <a:off x="3118778" y="45158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3116819" y="450120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96" grpId="0" animBg="1"/>
      <p:bldP spid="112" grpId="0" animBg="1"/>
      <p:bldP spid="113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2" grpId="0" animBg="1"/>
      <p:bldP spid="125" grpId="0" animBg="1"/>
      <p:bldP spid="126" grpId="0" animBg="1"/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Прямоугольник 146"/>
          <p:cNvSpPr>
            <a:spLocks noChangeAspect="1"/>
          </p:cNvSpPr>
          <p:nvPr/>
        </p:nvSpPr>
        <p:spPr>
          <a:xfrm>
            <a:off x="2127343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85840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М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0" name="Прямоугольник 109"/>
          <p:cNvSpPr>
            <a:spLocks noChangeAspect="1"/>
          </p:cNvSpPr>
          <p:nvPr/>
        </p:nvSpPr>
        <p:spPr>
          <a:xfrm>
            <a:off x="2102740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8. </a:t>
            </a:r>
            <a:r>
              <a:rPr lang="ru-RU" sz="2400" b="1" dirty="0"/>
              <a:t>Насекомое, которое перерабатывает сладкий сок цветков в целебный продукт.</a:t>
            </a: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У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Ч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5" name="Прямоугольник 144"/>
          <p:cNvSpPr>
            <a:spLocks noChangeAspect="1"/>
          </p:cNvSpPr>
          <p:nvPr/>
        </p:nvSpPr>
        <p:spPr>
          <a:xfrm>
            <a:off x="3118778" y="45158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96" grpId="0" animBg="1"/>
      <p:bldP spid="80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147"/>
          <p:cNvSpPr>
            <a:spLocks noChangeAspect="1"/>
          </p:cNvSpPr>
          <p:nvPr/>
        </p:nvSpPr>
        <p:spPr>
          <a:xfrm>
            <a:off x="1599362" y="55393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7" name="Прямоугольник 146"/>
          <p:cNvSpPr>
            <a:spLocks noChangeAspect="1"/>
          </p:cNvSpPr>
          <p:nvPr/>
        </p:nvSpPr>
        <p:spPr>
          <a:xfrm>
            <a:off x="2127343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85840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М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0" name="Прямоугольник 109"/>
          <p:cNvSpPr>
            <a:spLocks noChangeAspect="1"/>
          </p:cNvSpPr>
          <p:nvPr/>
        </p:nvSpPr>
        <p:spPr>
          <a:xfrm>
            <a:off x="2102740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9. </a:t>
            </a:r>
            <a:r>
              <a:rPr lang="ru-RU" sz="2400" b="1" dirty="0"/>
              <a:t>Сладкий сок цветов, служащий пищей насекомым.</a:t>
            </a: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У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Ч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5" name="Прямоугольник 144"/>
          <p:cNvSpPr>
            <a:spLocks noChangeAspect="1"/>
          </p:cNvSpPr>
          <p:nvPr/>
        </p:nvSpPr>
        <p:spPr>
          <a:xfrm>
            <a:off x="3118778" y="45158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96" grpId="0" animBg="1"/>
      <p:bldP spid="93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5" grpId="0" animBg="1"/>
      <p:bldP spid="127" grpId="0" animBg="1"/>
      <p:bldP spid="128" grpId="0" animBg="1"/>
      <p:bldP spid="130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147"/>
          <p:cNvSpPr>
            <a:spLocks noChangeAspect="1"/>
          </p:cNvSpPr>
          <p:nvPr/>
        </p:nvSpPr>
        <p:spPr>
          <a:xfrm>
            <a:off x="1599362" y="55393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7" name="Прямоугольник 146"/>
          <p:cNvSpPr>
            <a:spLocks noChangeAspect="1"/>
          </p:cNvSpPr>
          <p:nvPr/>
        </p:nvSpPr>
        <p:spPr>
          <a:xfrm>
            <a:off x="2127343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85840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М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0" name="Прямоугольник 109"/>
          <p:cNvSpPr>
            <a:spLocks noChangeAspect="1"/>
          </p:cNvSpPr>
          <p:nvPr/>
        </p:nvSpPr>
        <p:spPr>
          <a:xfrm>
            <a:off x="2102740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Раннецветущее растение</a:t>
            </a:r>
            <a:endParaRPr lang="ru-RU" sz="2400" b="1" dirty="0"/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У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Ч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5" name="Прямоугольник 144"/>
          <p:cNvSpPr>
            <a:spLocks noChangeAspect="1"/>
          </p:cNvSpPr>
          <p:nvPr/>
        </p:nvSpPr>
        <p:spPr>
          <a:xfrm>
            <a:off x="3118778" y="45158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8778" y="1434575"/>
            <a:ext cx="499569" cy="45972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028" name="Picture 4" descr="http://www.calendarcolors.com/client/calendarcolors/_uploads/Cabrill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7212" b="33184"/>
          <a:stretch/>
        </p:blipFill>
        <p:spPr bwMode="auto">
          <a:xfrm>
            <a:off x="5731452" y="3514456"/>
            <a:ext cx="3484631" cy="33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/>
        </p:nvPicPr>
        <p:blipFill rotWithShape="1">
          <a:blip r:embed="rId3"/>
          <a:srcRect l="1968" r="3772" b="8193"/>
          <a:stretch/>
        </p:blipFill>
        <p:spPr>
          <a:xfrm>
            <a:off x="0" y="1468079"/>
            <a:ext cx="9113943" cy="5389921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285503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Задание 3. </a:t>
            </a:r>
            <a:r>
              <a:rPr lang="ru-RU" sz="2400" b="1" dirty="0" smtClean="0"/>
              <a:t>Викторина «Всё о первоцветах».</a:t>
            </a:r>
          </a:p>
          <a:p>
            <a:pPr algn="ctr"/>
            <a:r>
              <a:rPr lang="ru-RU" sz="2400" b="1" dirty="0" smtClean="0"/>
              <a:t>Выберите </a:t>
            </a:r>
            <a:r>
              <a:rPr lang="ru-RU" sz="2400" b="1" dirty="0" smtClean="0"/>
              <a:t>цветок и ответьте на предложенный вопрос.</a:t>
            </a:r>
            <a:endParaRPr lang="ru-RU" sz="2400" b="1" dirty="0"/>
          </a:p>
        </p:txBody>
      </p:sp>
      <p:sp>
        <p:nvSpPr>
          <p:cNvPr id="3" name="Овал 2"/>
          <p:cNvSpPr/>
          <p:nvPr/>
        </p:nvSpPr>
        <p:spPr>
          <a:xfrm>
            <a:off x="664742" y="3078054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2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9" name="Овал 3"/>
          <p:cNvSpPr/>
          <p:nvPr/>
        </p:nvSpPr>
        <p:spPr>
          <a:xfrm>
            <a:off x="2478655" y="2725444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3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0" name="Овал 4"/>
          <p:cNvSpPr/>
          <p:nvPr/>
        </p:nvSpPr>
        <p:spPr>
          <a:xfrm>
            <a:off x="3707011" y="1783795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4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1" name="Овал 5"/>
          <p:cNvSpPr/>
          <p:nvPr/>
        </p:nvSpPr>
        <p:spPr>
          <a:xfrm>
            <a:off x="4143797" y="3088835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5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2" name="Овал 6"/>
          <p:cNvSpPr/>
          <p:nvPr/>
        </p:nvSpPr>
        <p:spPr>
          <a:xfrm>
            <a:off x="5430921" y="2378273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6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3" name="Овал 7"/>
          <p:cNvSpPr/>
          <p:nvPr/>
        </p:nvSpPr>
        <p:spPr>
          <a:xfrm>
            <a:off x="7351713" y="2517277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4" name="Овал 8"/>
          <p:cNvSpPr/>
          <p:nvPr/>
        </p:nvSpPr>
        <p:spPr>
          <a:xfrm>
            <a:off x="8480679" y="4158567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7" name="Овал 1"/>
          <p:cNvSpPr/>
          <p:nvPr/>
        </p:nvSpPr>
        <p:spPr>
          <a:xfrm>
            <a:off x="1451644" y="2033460"/>
            <a:ext cx="511200" cy="51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1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8" name="Прямоугольная выноска 1"/>
          <p:cNvSpPr/>
          <p:nvPr/>
        </p:nvSpPr>
        <p:spPr>
          <a:xfrm>
            <a:off x="285503" y="74003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1. Почему </a:t>
            </a:r>
            <a:r>
              <a:rPr lang="ru-RU" sz="2400" b="1" dirty="0"/>
              <a:t>ветреницу назвали ветреницей?</a:t>
            </a:r>
          </a:p>
        </p:txBody>
      </p:sp>
      <p:pic>
        <p:nvPicPr>
          <p:cNvPr id="29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74003"/>
            <a:ext cx="890093" cy="841321"/>
          </a:xfrm>
          <a:prstGeom prst="rect">
            <a:avLst/>
          </a:prstGeom>
        </p:spPr>
      </p:pic>
      <p:sp>
        <p:nvSpPr>
          <p:cNvPr id="34" name="Прямоугольная выноска 2"/>
          <p:cNvSpPr/>
          <p:nvPr/>
        </p:nvSpPr>
        <p:spPr>
          <a:xfrm>
            <a:off x="285503" y="79333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2. У </a:t>
            </a:r>
            <a:r>
              <a:rPr lang="ru-RU" sz="2400" b="1" dirty="0"/>
              <a:t>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35" name="Рисунок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90672"/>
            <a:ext cx="890093" cy="841321"/>
          </a:xfrm>
          <a:prstGeom prst="rect">
            <a:avLst/>
          </a:prstGeom>
        </p:spPr>
      </p:pic>
      <p:sp>
        <p:nvSpPr>
          <p:cNvPr id="37" name="Прямоугольная выноска 3"/>
          <p:cNvSpPr/>
          <p:nvPr/>
        </p:nvSpPr>
        <p:spPr>
          <a:xfrm>
            <a:off x="285503" y="93171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3. Кто </a:t>
            </a:r>
            <a:r>
              <a:rPr lang="ru-RU" sz="2400" b="1" dirty="0"/>
              <a:t>может «золотым </a:t>
            </a:r>
            <a:r>
              <a:rPr lang="ru-RU" sz="2400" b="1" dirty="0" smtClean="0"/>
              <a:t>ключиком»</a:t>
            </a:r>
          </a:p>
          <a:p>
            <a:pPr algn="ctr"/>
            <a:r>
              <a:rPr lang="ru-RU" sz="2400" b="1" dirty="0" smtClean="0"/>
              <a:t>отпереть двери теплу </a:t>
            </a:r>
            <a:r>
              <a:rPr lang="ru-RU" sz="2400" b="1" dirty="0"/>
              <a:t>и </a:t>
            </a:r>
            <a:r>
              <a:rPr lang="ru-RU" sz="2400" b="1" dirty="0" smtClean="0"/>
              <a:t>солнцу?</a:t>
            </a:r>
            <a:endParaRPr lang="ru-RU" sz="2400" b="1" dirty="0"/>
          </a:p>
        </p:txBody>
      </p:sp>
      <p:pic>
        <p:nvPicPr>
          <p:cNvPr id="38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104510"/>
            <a:ext cx="890093" cy="841321"/>
          </a:xfrm>
          <a:prstGeom prst="rect">
            <a:avLst/>
          </a:prstGeom>
        </p:spPr>
      </p:pic>
      <p:sp>
        <p:nvSpPr>
          <p:cNvPr id="40" name="Прямоугольная выноска 4"/>
          <p:cNvSpPr/>
          <p:nvPr/>
        </p:nvSpPr>
        <p:spPr>
          <a:xfrm>
            <a:off x="285503" y="9067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4. </a:t>
            </a:r>
            <a:r>
              <a:rPr lang="ru-RU" sz="2400" b="1" dirty="0"/>
              <a:t>Как еще называют </a:t>
            </a:r>
            <a:r>
              <a:rPr lang="ru-RU" sz="2400" b="1" dirty="0" smtClean="0"/>
              <a:t>первоцвет весенний?</a:t>
            </a:r>
            <a:endParaRPr lang="ru-RU" sz="2400" b="1" dirty="0"/>
          </a:p>
        </p:txBody>
      </p:sp>
      <p:pic>
        <p:nvPicPr>
          <p:cNvPr id="41" name="Рисунок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102011"/>
            <a:ext cx="890093" cy="841321"/>
          </a:xfrm>
          <a:prstGeom prst="rect">
            <a:avLst/>
          </a:prstGeom>
        </p:spPr>
      </p:pic>
      <p:sp>
        <p:nvSpPr>
          <p:cNvPr id="44" name="Прямоугольная выноска 5"/>
          <p:cNvSpPr/>
          <p:nvPr/>
        </p:nvSpPr>
        <p:spPr>
          <a:xfrm>
            <a:off x="285503" y="93170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5. Почему растение </a:t>
            </a:r>
            <a:r>
              <a:rPr lang="ru-RU" sz="2400" b="1" dirty="0" smtClean="0"/>
              <a:t>мать-и-мачеха</a:t>
            </a:r>
          </a:p>
          <a:p>
            <a:pPr algn="ctr"/>
            <a:r>
              <a:rPr lang="ru-RU" sz="2400" b="1" dirty="0" smtClean="0"/>
              <a:t>получило </a:t>
            </a:r>
            <a:r>
              <a:rPr lang="ru-RU" sz="2400" b="1" dirty="0"/>
              <a:t>такое название?</a:t>
            </a:r>
          </a:p>
        </p:txBody>
      </p:sp>
      <p:pic>
        <p:nvPicPr>
          <p:cNvPr id="45" name="Рисунок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104509"/>
            <a:ext cx="890093" cy="841321"/>
          </a:xfrm>
          <a:prstGeom prst="rect">
            <a:avLst/>
          </a:prstGeom>
        </p:spPr>
      </p:pic>
      <p:sp>
        <p:nvSpPr>
          <p:cNvPr id="47" name="Прямоугольная выноска 6"/>
          <p:cNvSpPr/>
          <p:nvPr/>
        </p:nvSpPr>
        <p:spPr>
          <a:xfrm>
            <a:off x="285503" y="1038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6. </a:t>
            </a:r>
            <a:r>
              <a:rPr lang="ru-RU" sz="2400" b="1" dirty="0"/>
              <a:t>Он же «болотный подснежник</a:t>
            </a:r>
            <a:r>
              <a:rPr lang="ru-RU" sz="2400" b="1" dirty="0" smtClean="0"/>
              <a:t>»,</a:t>
            </a:r>
          </a:p>
          <a:p>
            <a:pPr algn="ctr"/>
            <a:r>
              <a:rPr lang="ru-RU" sz="2400" b="1" dirty="0" smtClean="0"/>
              <a:t>он </a:t>
            </a:r>
            <a:r>
              <a:rPr lang="ru-RU" sz="2400" b="1" dirty="0"/>
              <a:t>же «жабник</a:t>
            </a:r>
            <a:r>
              <a:rPr lang="ru-RU" sz="2400" b="1" dirty="0" smtClean="0"/>
              <a:t>», он </a:t>
            </a:r>
            <a:r>
              <a:rPr lang="ru-RU" sz="2400" b="1" dirty="0"/>
              <a:t>же «козья трава», он же …?</a:t>
            </a:r>
          </a:p>
        </p:txBody>
      </p:sp>
      <p:pic>
        <p:nvPicPr>
          <p:cNvPr id="48" name="Рисунок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115191"/>
            <a:ext cx="890093" cy="841321"/>
          </a:xfrm>
          <a:prstGeom prst="rect">
            <a:avLst/>
          </a:prstGeom>
        </p:spPr>
      </p:pic>
      <p:sp>
        <p:nvSpPr>
          <p:cNvPr id="49" name="Прямоугольная выноска 7"/>
          <p:cNvSpPr/>
          <p:nvPr/>
        </p:nvSpPr>
        <p:spPr>
          <a:xfrm>
            <a:off x="285503" y="97590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7. </a:t>
            </a:r>
            <a:r>
              <a:rPr lang="ru-RU" sz="2400" b="1" dirty="0"/>
              <a:t>Чем отличается прострел от сон-травы?</a:t>
            </a:r>
          </a:p>
        </p:txBody>
      </p:sp>
      <p:pic>
        <p:nvPicPr>
          <p:cNvPr id="50" name="Рисунок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97590"/>
            <a:ext cx="890093" cy="841321"/>
          </a:xfrm>
          <a:prstGeom prst="rect">
            <a:avLst/>
          </a:prstGeom>
        </p:spPr>
      </p:pic>
      <p:sp>
        <p:nvSpPr>
          <p:cNvPr id="52" name="Прямоугольная выноска 8"/>
          <p:cNvSpPr/>
          <p:nvPr/>
        </p:nvSpPr>
        <p:spPr>
          <a:xfrm>
            <a:off x="285503" y="837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8</a:t>
            </a:r>
            <a:r>
              <a:rPr lang="ru-RU" sz="2400" b="1" dirty="0"/>
              <a:t>. По каким признакам можно </a:t>
            </a:r>
            <a:r>
              <a:rPr lang="ru-RU" sz="2400" b="1" dirty="0" smtClean="0"/>
              <a:t>отличить</a:t>
            </a:r>
          </a:p>
          <a:p>
            <a:pPr algn="ctr"/>
            <a:r>
              <a:rPr lang="ru-RU" sz="2400" b="1" dirty="0" smtClean="0"/>
              <a:t>мать-и-мачеху </a:t>
            </a:r>
            <a:r>
              <a:rPr lang="ru-RU" sz="2400" b="1" dirty="0"/>
              <a:t>от одуванчика?</a:t>
            </a:r>
          </a:p>
        </p:txBody>
      </p:sp>
      <p:pic>
        <p:nvPicPr>
          <p:cNvPr id="53" name="Рисунок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99" y="83752"/>
            <a:ext cx="890093" cy="841321"/>
          </a:xfrm>
          <a:prstGeom prst="rect">
            <a:avLst/>
          </a:prstGeom>
        </p:spPr>
      </p:pic>
      <p:sp>
        <p:nvSpPr>
          <p:cNvPr id="63" name="Стрелка вправо 62">
            <a:hlinkClick r:id="" action="ppaction://hlinkshowjump?jump=nextslide"/>
          </p:cNvPr>
          <p:cNvSpPr/>
          <p:nvPr/>
        </p:nvSpPr>
        <p:spPr>
          <a:xfrm>
            <a:off x="7929554" y="6373368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7" grpId="0" animBg="1"/>
      <p:bldP spid="37" grpId="1" animBg="1"/>
      <p:bldP spid="40" grpId="0" animBg="1"/>
      <p:bldP spid="40" grpId="1" animBg="1"/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2" grpId="0" animBg="1"/>
      <p:bldP spid="5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трелка вправо 94">
            <a:hlinkClick r:id="rId3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2735" y="1166843"/>
            <a:ext cx="4224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 smtClean="0"/>
              <a:t>», </a:t>
            </a:r>
            <a:r>
              <a:rPr lang="ru-RU" sz="2400" b="1" dirty="0"/>
              <a:t>«</a:t>
            </a:r>
            <a:r>
              <a:rPr lang="ru-RU" sz="2400" b="1"/>
              <a:t>ветер</a:t>
            </a:r>
            <a:r>
              <a:rPr lang="ru-RU" sz="2400" b="1" smtClean="0"/>
              <a:t>»,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так </a:t>
            </a:r>
            <a:r>
              <a:rPr lang="ru-RU" sz="2400" b="1" dirty="0"/>
              <a:t>как многие виды ветрениц имеют </a:t>
            </a:r>
            <a:r>
              <a:rPr lang="ru-RU" sz="2400" b="1" dirty="0" smtClean="0"/>
              <a:t>тоненькие стебельки и нежные </a:t>
            </a:r>
            <a:r>
              <a:rPr lang="ru-RU" sz="2400" b="1" dirty="0"/>
              <a:t>лепестки, </a:t>
            </a:r>
            <a:r>
              <a:rPr lang="ru-RU" sz="2400" b="1" dirty="0" smtClean="0"/>
              <a:t>колеблющиеся</a:t>
            </a:r>
          </a:p>
          <a:p>
            <a:pPr algn="ctr"/>
            <a:r>
              <a:rPr lang="ru-RU" sz="2400" b="1" dirty="0" smtClean="0"/>
              <a:t>от </a:t>
            </a:r>
            <a:r>
              <a:rPr lang="ru-RU" sz="2400" b="1" dirty="0"/>
              <a:t>малейшего ветерка.</a:t>
            </a:r>
          </a:p>
          <a:p>
            <a:pPr algn="ctr"/>
            <a:r>
              <a:rPr lang="ru-RU" sz="2400" b="1" dirty="0"/>
              <a:t>Ботаническое название растения дословно </a:t>
            </a:r>
            <a:r>
              <a:rPr lang="ru-RU" sz="2400" b="1" dirty="0" smtClean="0"/>
              <a:t>переводится </a:t>
            </a:r>
            <a:r>
              <a:rPr lang="ru-RU" sz="2400" b="1" dirty="0"/>
              <a:t>как «дочь ветров».</a:t>
            </a:r>
          </a:p>
        </p:txBody>
      </p:sp>
      <p:pic>
        <p:nvPicPr>
          <p:cNvPr id="2052" name="Picture 4" descr="http://herba.msu.ru/images2/ranunculaceae/anemone/ranunculoides/oly_002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3" y="379303"/>
            <a:ext cx="4566922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2735" y="1905506"/>
            <a:ext cx="4224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Это небольшое </a:t>
            </a:r>
            <a:r>
              <a:rPr lang="ru-RU" sz="2400" b="1" dirty="0" smtClean="0"/>
              <a:t>растение</a:t>
            </a:r>
          </a:p>
          <a:p>
            <a:pPr algn="ctr"/>
            <a:r>
              <a:rPr lang="ru-RU" sz="2400" b="1" dirty="0" smtClean="0"/>
              <a:t>с </a:t>
            </a:r>
            <a:r>
              <a:rPr lang="ru-RU" sz="2400" b="1" dirty="0"/>
              <a:t>одним стеблем. </a:t>
            </a:r>
            <a:r>
              <a:rPr lang="ru-RU" sz="2400" b="1" dirty="0" smtClean="0"/>
              <a:t>Лилово-розовые </a:t>
            </a:r>
            <a:r>
              <a:rPr lang="ru-RU" sz="2400" b="1" dirty="0"/>
              <a:t>или </a:t>
            </a:r>
            <a:r>
              <a:rPr lang="ru-RU" sz="2400" b="1" dirty="0" smtClean="0"/>
              <a:t>сиреневые цветки </a:t>
            </a:r>
            <a:r>
              <a:rPr lang="ru-RU" sz="2400" b="1" dirty="0"/>
              <a:t>собраны в нарядную кисточку. У каждого цветка будто небольшой хохолок. Отсюда и название – хохлатка. </a:t>
            </a:r>
          </a:p>
        </p:txBody>
      </p:sp>
      <p:pic>
        <p:nvPicPr>
          <p:cNvPr id="7170" name="Picture 2" descr="http://www.zapovednik-belogorye.ru/sites/default/files/images/kalendar/galantus/galantus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8" y="373589"/>
            <a:ext cx="4583117" cy="611082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5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2735" y="1166843"/>
            <a:ext cx="4224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Цветки у </a:t>
            </a:r>
            <a:r>
              <a:rPr lang="ru-RU" sz="2400" b="1" dirty="0" smtClean="0"/>
              <a:t>первоцвета весеннего </a:t>
            </a:r>
            <a:r>
              <a:rPr lang="ru-RU" sz="2400" b="1" dirty="0"/>
              <a:t>яркие, желтые. Они высоко подняты на стебельке и собраны вместе, будто связка маленьких золотых ключиков. Отсюда и еще одно название первоцветов – КЛЮЧИКИ. Существовало даже поверье, что эти ключи открывают дорогу весне, хорошей погоде, травам, цветам.</a:t>
            </a:r>
          </a:p>
        </p:txBody>
      </p:sp>
      <p:pic>
        <p:nvPicPr>
          <p:cNvPr id="8194" name="Picture 2" descr="http://fitoapteka.org/images/foto/156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" y="371348"/>
            <a:ext cx="4586478" cy="611530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5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2735" y="797511"/>
            <a:ext cx="42242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Есть растение, которое так и называется ПЕРВОЦВЕТ, или БАРАНЧИК.</a:t>
            </a:r>
          </a:p>
          <a:p>
            <a:pPr algn="ctr"/>
            <a:r>
              <a:rPr lang="ru-RU" sz="2400" b="1" dirty="0"/>
              <a:t>У первоцвета листья с завернутыми краями, вроде бы кудрявые. Покрыты они бархатистым пушком, мягкие на ощупь, как шерстка молодого барашка.</a:t>
            </a:r>
          </a:p>
          <a:p>
            <a:pPr algn="ctr"/>
            <a:r>
              <a:rPr lang="ru-RU" sz="2400" b="1" dirty="0"/>
              <a:t>А итальянцы называют первоцвет «прима </a:t>
            </a:r>
            <a:r>
              <a:rPr lang="ru-RU" sz="2400" b="1" dirty="0" err="1"/>
              <a:t>верис</a:t>
            </a:r>
            <a:r>
              <a:rPr lang="ru-RU" sz="2400" b="1" dirty="0"/>
              <a:t>» – первая весна.</a:t>
            </a:r>
          </a:p>
          <a:p>
            <a:pPr algn="ctr"/>
            <a:r>
              <a:rPr lang="ru-RU" sz="2400" b="1" dirty="0"/>
              <a:t>Научное название первоцвета – примула </a:t>
            </a:r>
            <a:r>
              <a:rPr lang="ru-RU" sz="2400" b="1" dirty="0" err="1"/>
              <a:t>верис</a:t>
            </a:r>
            <a:r>
              <a:rPr lang="ru-RU" sz="2400" b="1" dirty="0"/>
              <a:t>.</a:t>
            </a:r>
          </a:p>
        </p:txBody>
      </p:sp>
      <p:pic>
        <p:nvPicPr>
          <p:cNvPr id="9218" name="Picture 2" descr="http://otbabushek.ru/wp-content/uploads/2014/02/pervotsvet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6" y="355355"/>
            <a:ext cx="4559679" cy="614729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2735" y="1536174"/>
            <a:ext cx="42242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Листочки этого раннецветущего растения покрыты </a:t>
            </a:r>
            <a:r>
              <a:rPr lang="ru-RU" sz="2400" b="1" dirty="0"/>
              <a:t>пушком. С верхней стороны листа пушок исчезает быстро, а на нижней остается. Если приложить лист к щеке, то кажется, что верхняя сторона холодная (мачеха), а нижняя – теплая (мать). </a:t>
            </a:r>
          </a:p>
        </p:txBody>
      </p:sp>
      <p:pic>
        <p:nvPicPr>
          <p:cNvPr id="10242" name="Picture 2" descr="http://www.syl.ru/misc/i/ai/93928/1828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7" y="192585"/>
            <a:ext cx="4216587" cy="64728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ая выноска 26"/>
          <p:cNvSpPr/>
          <p:nvPr/>
        </p:nvSpPr>
        <p:spPr>
          <a:xfrm>
            <a:off x="214928" y="0"/>
            <a:ext cx="8572985" cy="433137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Инструкция</a:t>
            </a:r>
            <a:endParaRPr lang="ru-RU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6253" y="548640"/>
            <a:ext cx="8915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На титульном слайде расположены управляющие кнопки: «Информация» (данная инструкция), «Литература», «Вперёд».</a:t>
            </a:r>
          </a:p>
          <a:p>
            <a:pPr algn="just"/>
            <a:r>
              <a:rPr lang="ru-RU" sz="2400" dirty="0" smtClean="0"/>
              <a:t>В игре представлены три типа заданий.</a:t>
            </a:r>
          </a:p>
          <a:p>
            <a:pPr algn="just"/>
            <a:r>
              <a:rPr lang="ru-RU" sz="2400" b="1" dirty="0" smtClean="0"/>
              <a:t>1. Определите </a:t>
            </a:r>
            <a:r>
              <a:rPr lang="ru-RU" sz="2400" b="1" dirty="0"/>
              <a:t>первоцветы по </a:t>
            </a:r>
            <a:r>
              <a:rPr lang="ru-RU" sz="2400" b="1" dirty="0" smtClean="0"/>
              <a:t>рисункам</a:t>
            </a:r>
            <a:r>
              <a:rPr lang="ru-RU" sz="2400" dirty="0" smtClean="0"/>
              <a:t>. </a:t>
            </a:r>
            <a:r>
              <a:rPr lang="ru-RU" sz="2400" dirty="0"/>
              <a:t>По щелчку мыши на </a:t>
            </a:r>
            <a:r>
              <a:rPr lang="ru-RU" sz="2400" dirty="0" smtClean="0"/>
              <a:t>рисунок </a:t>
            </a:r>
            <a:r>
              <a:rPr lang="ru-RU" sz="2400" dirty="0"/>
              <a:t>появляется </a:t>
            </a:r>
            <a:r>
              <a:rPr lang="ru-RU" sz="2400" dirty="0" smtClean="0"/>
              <a:t>ответ. Переход к следующему заданию – по управляющей кнопке «Вперёд».</a:t>
            </a:r>
          </a:p>
          <a:p>
            <a:pPr algn="just"/>
            <a:r>
              <a:rPr lang="ru-RU" sz="2400" b="1" dirty="0" smtClean="0"/>
              <a:t>2. Интерактивный «Весенний кроссворд»</a:t>
            </a:r>
            <a:r>
              <a:rPr lang="ru-RU" sz="2400" dirty="0" smtClean="0"/>
              <a:t>. По щелчку мыши на номер задания появляется вопрос. На импровизированном пульте расположен алфавит. При правильном выборе буква появляется в слове. При неправильном выборе буква начинает пульсировать. Каждое слово в кроссворде отгадывается на отдельном слайде.</a:t>
            </a:r>
            <a:r>
              <a:rPr lang="ru-RU" sz="2400" dirty="0"/>
              <a:t> </a:t>
            </a:r>
            <a:r>
              <a:rPr lang="ru-RU" sz="2400" dirty="0" smtClean="0"/>
              <a:t>Переход на следующий слайд - по управляющей кнопке «Вперёд».</a:t>
            </a:r>
          </a:p>
          <a:p>
            <a:pPr algn="just"/>
            <a:r>
              <a:rPr lang="ru-RU" sz="2400" dirty="0" smtClean="0"/>
              <a:t>По </a:t>
            </a:r>
            <a:r>
              <a:rPr lang="ru-RU" sz="2400" dirty="0"/>
              <a:t>вертикали под номером 1 </a:t>
            </a:r>
            <a:r>
              <a:rPr lang="ru-RU" sz="2400" dirty="0" smtClean="0"/>
              <a:t>зашифровано ключевое </a:t>
            </a:r>
            <a:r>
              <a:rPr lang="ru-RU" sz="2400" dirty="0"/>
              <a:t>слово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b="1" dirty="0" smtClean="0"/>
              <a:t>3. Викторина «Всё о первоцветах»</a:t>
            </a:r>
            <a:r>
              <a:rPr lang="ru-RU" sz="2400" dirty="0" smtClean="0"/>
              <a:t>. По щелчку мыши на выбранный номер появляется вопрос. Правильный ответ – по щелчку мыши на управляющую кнопку. Возврат – по управляющей кнопке.</a:t>
            </a:r>
            <a:endParaRPr lang="ru-RU" sz="2400" dirty="0"/>
          </a:p>
        </p:txBody>
      </p:sp>
      <p:sp>
        <p:nvSpPr>
          <p:cNvPr id="95" name="Стрелка вправо 94">
            <a:hlinkClick r:id="" action="ppaction://hlinkshowjump?jump=firstslide"/>
          </p:cNvPr>
          <p:cNvSpPr/>
          <p:nvPr/>
        </p:nvSpPr>
        <p:spPr>
          <a:xfrm>
            <a:off x="7929554" y="638204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2735" y="243513"/>
            <a:ext cx="42242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ЧИСТЯК </a:t>
            </a:r>
            <a:r>
              <a:rPr lang="ru-RU" sz="2400" b="1" dirty="0" smtClean="0"/>
              <a:t>– еще один цветок – подснежник. Больше </a:t>
            </a:r>
            <a:r>
              <a:rPr lang="ru-RU" sz="2400" b="1" dirty="0"/>
              <a:t>всего любит влажные болотистые места, за что его и прозвали болотным подснежником, жабником.</a:t>
            </a:r>
          </a:p>
          <a:p>
            <a:pPr algn="ctr"/>
            <a:r>
              <a:rPr lang="ru-RU" sz="2400" b="1" dirty="0"/>
              <a:t>Когда-то считалось, что чистяком можно выводить бородавки. </a:t>
            </a:r>
          </a:p>
          <a:p>
            <a:pPr algn="ctr"/>
            <a:r>
              <a:rPr lang="ru-RU" sz="2400" b="1" dirty="0"/>
              <a:t>Есть и другое название у чистяка – </a:t>
            </a:r>
            <a:r>
              <a:rPr lang="ru-RU" sz="2400" b="1" dirty="0" err="1"/>
              <a:t>копытка</a:t>
            </a:r>
            <a:r>
              <a:rPr lang="ru-RU" sz="2400" b="1" dirty="0"/>
              <a:t>, </a:t>
            </a:r>
            <a:r>
              <a:rPr lang="ru-RU" sz="2400" b="1" dirty="0" smtClean="0"/>
              <a:t>так как форма листьев напоминает </a:t>
            </a:r>
            <a:r>
              <a:rPr lang="ru-RU" sz="2400" b="1" dirty="0"/>
              <a:t>копытца. </a:t>
            </a:r>
            <a:r>
              <a:rPr lang="ru-RU" sz="2400" b="1" dirty="0" smtClean="0"/>
              <a:t>Ещё «</a:t>
            </a:r>
            <a:r>
              <a:rPr lang="ru-RU" sz="2400" b="1" dirty="0"/>
              <a:t>козья трава</a:t>
            </a:r>
            <a:r>
              <a:rPr lang="ru-RU" sz="2400" b="1" dirty="0" smtClean="0"/>
              <a:t>»: козы </a:t>
            </a:r>
            <a:r>
              <a:rPr lang="ru-RU" sz="2400" b="1" dirty="0"/>
              <a:t>и овцы любят лакомиться чистяком, особенно когда свежей травы </a:t>
            </a:r>
            <a:r>
              <a:rPr lang="ru-RU" sz="2400" b="1" dirty="0" smtClean="0"/>
              <a:t>ещё </a:t>
            </a:r>
            <a:r>
              <a:rPr lang="ru-RU" sz="2400" b="1" dirty="0"/>
              <a:t>мало.</a:t>
            </a:r>
          </a:p>
        </p:txBody>
      </p:sp>
      <p:pic>
        <p:nvPicPr>
          <p:cNvPr id="11266" name="Picture 2" descr="http://supersadovod.ru/wp-content/uploads/2012/12/CHistyak-vesenniy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6"/>
          <a:stretch/>
        </p:blipFill>
        <p:spPr bwMode="auto">
          <a:xfrm>
            <a:off x="309282" y="361285"/>
            <a:ext cx="4455455" cy="61354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2735" y="428179"/>
            <a:ext cx="42242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Этот маленький подснежник не боится зимы: собрался с силами и пронзил толщу снега. Отсюда и название – прострел</a:t>
            </a:r>
            <a:r>
              <a:rPr lang="ru-RU" sz="2400" b="1" dirty="0" smtClean="0"/>
              <a:t>.</a:t>
            </a:r>
            <a:r>
              <a:rPr lang="ru-RU" sz="2400" b="1" dirty="0"/>
              <a:t> Называют прострел еще и сон-травой. С заходом солнца складывает сон-трава свои пушистые лепестки, словно засыпает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algn="ctr"/>
            <a:r>
              <a:rPr lang="ru-RU" sz="2400" b="1" dirty="0"/>
              <a:t>Цветки его появляются на проталинах в сосновом бору. Сначала они появляются похожими на пушистые серые комочки (отсюда </a:t>
            </a:r>
            <a:r>
              <a:rPr lang="ru-RU" sz="2400" b="1" dirty="0" smtClean="0"/>
              <a:t>ещё одно </a:t>
            </a:r>
            <a:r>
              <a:rPr lang="ru-RU" sz="2400" b="1" dirty="0"/>
              <a:t>название цветка – бобрик</a:t>
            </a:r>
            <a:r>
              <a:rPr lang="ru-RU" sz="2400" b="1" dirty="0" smtClean="0"/>
              <a:t>).</a:t>
            </a:r>
            <a:endParaRPr lang="ru-RU" sz="2400" b="1" dirty="0"/>
          </a:p>
        </p:txBody>
      </p:sp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ezo4u.ru/wp-content/uploads/2015/02/6f311d6cabda4c8f2c794a91eb308c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" y="128462"/>
            <a:ext cx="4400717" cy="66010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56671" y="797511"/>
            <a:ext cx="41903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Цветки этого растения несколько похожи на цветки одуванчика. </a:t>
            </a:r>
            <a:r>
              <a:rPr lang="ru-RU" sz="2400" b="1" dirty="0" smtClean="0"/>
              <a:t>Так </a:t>
            </a:r>
            <a:r>
              <a:rPr lang="ru-RU" sz="2400" b="1" dirty="0"/>
              <a:t>же, </a:t>
            </a:r>
            <a:r>
              <a:rPr lang="ru-RU" sz="2400" b="1" dirty="0" smtClean="0"/>
              <a:t>как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у одуванчика, у отцветшей мать-и-мачехи появляются пушистые </a:t>
            </a:r>
            <a:r>
              <a:rPr lang="ru-RU" sz="2400" b="1" dirty="0" err="1" smtClean="0"/>
              <a:t>парашютики</a:t>
            </a:r>
            <a:r>
              <a:rPr lang="ru-RU" sz="2400" b="1" dirty="0" smtClean="0"/>
              <a:t>-летучки. </a:t>
            </a:r>
            <a:r>
              <a:rPr lang="ru-RU" sz="2400" b="1" dirty="0"/>
              <a:t>Но все же спутать мать-и-мачеху с одуванчиком невозможно. Цветки у мать-и-мачехи распускаются раньше, чем появляются листья растения. Стебельки покрыты чешуйками-</a:t>
            </a:r>
            <a:r>
              <a:rPr lang="ru-RU" sz="2400" b="1" dirty="0" err="1"/>
              <a:t>черепичками</a:t>
            </a:r>
            <a:r>
              <a:rPr lang="ru-RU" sz="2400" b="1" dirty="0"/>
              <a:t>.</a:t>
            </a:r>
          </a:p>
        </p:txBody>
      </p:sp>
      <p:pic>
        <p:nvPicPr>
          <p:cNvPr id="1026" name="Picture 2" descr="http://medtravi.com/wp-content/uploads/2013/10/V-chem-pomozhet-mat-i-macheha-Stat-i-Narodnaya-Meditsina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r="5973"/>
          <a:stretch/>
        </p:blipFill>
        <p:spPr bwMode="auto">
          <a:xfrm>
            <a:off x="126807" y="832404"/>
            <a:ext cx="4729864" cy="51931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 hidden="1"/>
          <p:cNvSpPr/>
          <p:nvPr/>
        </p:nvSpPr>
        <p:spPr>
          <a:xfrm>
            <a:off x="4585447" y="249601"/>
            <a:ext cx="4299940" cy="6045607"/>
          </a:xfrm>
          <a:prstGeom prst="roundRect">
            <a:avLst/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Название растения произошло от греческого слова «</a:t>
            </a:r>
            <a:r>
              <a:rPr lang="ru-RU" sz="2400" b="1" dirty="0" err="1"/>
              <a:t>анемос</a:t>
            </a:r>
            <a:r>
              <a:rPr lang="ru-RU" sz="2400" b="1" dirty="0"/>
              <a:t>» , «ветер» , так как многие виды </a:t>
            </a:r>
            <a:r>
              <a:rPr lang="ru-RU" sz="2400" b="1" dirty="0" smtClean="0"/>
              <a:t>ветрениц имеют </a:t>
            </a:r>
            <a:r>
              <a:rPr lang="ru-RU" sz="2400" b="1" dirty="0"/>
              <a:t>нежные лепестки, колеблющиеся от малейшего ветерка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Ботаническое название растения дословно переводится, как «дочь ветров».</a:t>
            </a:r>
          </a:p>
        </p:txBody>
      </p:sp>
      <p:sp>
        <p:nvSpPr>
          <p:cNvPr id="14" name="Прямоугольная выноска 13" hidden="1"/>
          <p:cNvSpPr/>
          <p:nvPr/>
        </p:nvSpPr>
        <p:spPr>
          <a:xfrm>
            <a:off x="285508" y="86252"/>
            <a:ext cx="8572985" cy="86400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какого растения цветки собраны в </a:t>
            </a:r>
            <a:r>
              <a:rPr lang="ru-RU" sz="2400" b="1" dirty="0" smtClean="0"/>
              <a:t>кисточку</a:t>
            </a:r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/>
              <a:t>похожи на хохолок?</a:t>
            </a:r>
          </a:p>
        </p:txBody>
      </p:sp>
      <p:pic>
        <p:nvPicPr>
          <p:cNvPr id="2050" name="Picture 2" descr="http://2.bp.blogspot.com/-V6EZdIwFoco/T-MesZ3vYOI/AAAAAAAAAD8/VlC2gjJ0e9Y/s1600/3.jpe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601"/>
            <a:ext cx="4062197" cy="60993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221" y="797511"/>
            <a:ext cx="89628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b="1" dirty="0"/>
              <a:t>Все </a:t>
            </a:r>
            <a:r>
              <a:rPr lang="ru-RU" sz="2400" b="1" dirty="0" smtClean="0"/>
              <a:t>раннецветущие растения выросли </a:t>
            </a:r>
            <a:r>
              <a:rPr lang="ru-RU" sz="2400" b="1" dirty="0"/>
              <a:t>под снегом, потому что еще с прошлого года, кто в луковице, кто в клубне, запасли и накопили «пищу».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b="1" dirty="0"/>
              <a:t>Ценны первоцветы тем, что обеспечивают нектаром первых насекомых, когда растений в природе еще очень мало.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b="1" dirty="0" smtClean="0"/>
              <a:t>Необходимо </a:t>
            </a:r>
            <a:r>
              <a:rPr lang="ru-RU" sz="2400" b="1" dirty="0"/>
              <a:t>помнить, что первоцветы стоят в вазах очень мало, моментально вянут. Сорванные растения не успевают дать семена для будущих растений. Многие первоцветы стали редкими, многие занесены в список охраняемых. Надо беречь и их, и тех, что еще не занесены в этот список – они ведь тоже могут исчезнуть.</a:t>
            </a:r>
          </a:p>
          <a:p>
            <a:r>
              <a:rPr lang="ru-RU" sz="2400" dirty="0"/>
              <a:t> 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И только от нас </a:t>
            </a:r>
            <a:r>
              <a:rPr lang="ru-RU" sz="2400" b="1" i="1" dirty="0" smtClean="0">
                <a:solidFill>
                  <a:srgbClr val="C00000"/>
                </a:solidFill>
              </a:rPr>
              <a:t>зависит,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будут </a:t>
            </a:r>
            <a:r>
              <a:rPr lang="ru-RU" sz="2400" b="1" i="1" dirty="0">
                <a:solidFill>
                  <a:srgbClr val="C00000"/>
                </a:solidFill>
              </a:rPr>
              <a:t>ли они и дальше радовать взгляд.</a:t>
            </a:r>
            <a:endParaRPr lang="ru-RU" sz="2400" i="1" dirty="0">
              <a:solidFill>
                <a:srgbClr val="C00000"/>
              </a:solidFill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Давайте все вместе беречь их!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7890583" y="6348996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78823" y="97591"/>
            <a:ext cx="8572985" cy="479925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ЗАПОМНИТЕ!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82" y="-75206"/>
            <a:ext cx="704118" cy="7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>
            <a:off x="378823" y="97591"/>
            <a:ext cx="8572985" cy="479925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Используемые источники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8679" y="733246"/>
            <a:ext cx="862664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smtClean="0">
                <a:solidFill>
                  <a:srgbClr val="000000"/>
                </a:solidFill>
                <a:latin typeface="Calibri" panose="020F0502020204030204" pitchFamily="34" charset="0"/>
              </a:rPr>
              <a:t>Зотов </a:t>
            </a:r>
            <a:r>
              <a:rPr lang="ru-RU" alt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В.В. Лесная мозаика. – М.: Просвещение, 1993.</a:t>
            </a:r>
          </a:p>
          <a:p>
            <a:r>
              <a:rPr lang="en-US" altLang="ru-RU" sz="1400" dirty="0" smtClean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http://bibliopskov.ru/19april.htm</a:t>
            </a:r>
            <a:r>
              <a:rPr lang="ru-RU" alt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19 апреля - День подснежника</a:t>
            </a:r>
            <a:endParaRPr lang="ru-RU" altLang="ru-RU" sz="1400" dirty="0" smtClean="0">
              <a:solidFill>
                <a:srgbClr val="000000"/>
              </a:solidFill>
              <a:latin typeface="Calibri" panose="020F0502020204030204" pitchFamily="34" charset="0"/>
              <a:hlinkClick r:id="rId3"/>
            </a:endParaRPr>
          </a:p>
          <a:p>
            <a:r>
              <a:rPr lang="en-US" altLang="ru-RU" sz="1400" dirty="0" smtClean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</a:t>
            </a:r>
            <a:r>
              <a:rPr lang="en-US" altLang="ru-RU" sz="140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://www.web-mama.ru/upload/images/post/218/9281_54e1f49a13aae_24094377.jpg</a:t>
            </a:r>
            <a:r>
              <a:rPr lang="ru-RU" sz="1400" dirty="0" smtClean="0"/>
              <a:t> фон1</a:t>
            </a:r>
          </a:p>
          <a:p>
            <a:r>
              <a:rPr lang="en-US" altLang="ru-RU" sz="140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http://i.artfile.ru/4103x3000_749483_[www.ArtFile.ru].</a:t>
            </a:r>
            <a:r>
              <a:rPr lang="en-US" altLang="ru-RU" sz="1400" dirty="0" smtClean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jpg</a:t>
            </a:r>
            <a:r>
              <a:rPr lang="ru-RU" alt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фон2</a:t>
            </a:r>
            <a:endParaRPr lang="ru-RU" sz="1400" dirty="0" smtClean="0"/>
          </a:p>
          <a:p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</a:t>
            </a:r>
            <a:r>
              <a:rPr lang="en-US" sz="1400" dirty="0" smtClean="0">
                <a:hlinkClick r:id="rId5"/>
              </a:rPr>
              <a:t>sekretizdorovya.ru/images/tr01/kustik-molodogo-pervocveta.jpg</a:t>
            </a:r>
            <a:r>
              <a:rPr lang="ru-RU" sz="1400" dirty="0" smtClean="0"/>
              <a:t> примула</a:t>
            </a:r>
          </a:p>
          <a:p>
            <a:r>
              <a:rPr lang="en-US" sz="1400" dirty="0" smtClean="0">
                <a:hlinkClick r:id="rId6"/>
              </a:rPr>
              <a:t>http</a:t>
            </a:r>
            <a:r>
              <a:rPr lang="en-US" sz="1400" dirty="0">
                <a:hlinkClick r:id="rId6"/>
              </a:rPr>
              <a:t>://</a:t>
            </a:r>
            <a:r>
              <a:rPr lang="en-US" sz="1400" dirty="0" smtClean="0">
                <a:hlinkClick r:id="rId6"/>
              </a:rPr>
              <a:t>floreduquebec.ca/medias/anemone_canadensis/anemone_canadensis_2.jpg</a:t>
            </a:r>
            <a:r>
              <a:rPr lang="ru-RU" sz="1400" dirty="0" smtClean="0"/>
              <a:t> </a:t>
            </a:r>
            <a:r>
              <a:rPr lang="ru-RU" sz="1400" dirty="0"/>
              <a:t>ветреница</a:t>
            </a:r>
            <a:endParaRPr lang="ru-RU" sz="1400" dirty="0" smtClean="0"/>
          </a:p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shamkovel.ru/wp-content/uploads/068.jpg</a:t>
            </a:r>
            <a:r>
              <a:rPr lang="ru-RU" sz="1400" dirty="0" smtClean="0"/>
              <a:t> прострел</a:t>
            </a:r>
          </a:p>
          <a:p>
            <a:r>
              <a:rPr lang="en-US" sz="1400" dirty="0">
                <a:hlinkClick r:id="rId8"/>
              </a:rPr>
              <a:t>http://</a:t>
            </a:r>
            <a:r>
              <a:rPr lang="en-US" sz="1400" dirty="0" smtClean="0">
                <a:hlinkClick r:id="rId8"/>
              </a:rPr>
              <a:t>medtravi.com/wp-content/uploads/2013/10/V-chem-pomozhet-mat-i-macheha-Stat-i-Narodnaya-Meditsina_1.jpg</a:t>
            </a:r>
            <a:r>
              <a:rPr lang="ru-RU" sz="1400" dirty="0" smtClean="0"/>
              <a:t> мать-и-мачеха</a:t>
            </a:r>
          </a:p>
          <a:p>
            <a:r>
              <a:rPr lang="en-US" sz="1400" dirty="0">
                <a:hlinkClick r:id="rId9"/>
              </a:rPr>
              <a:t>http://</a:t>
            </a:r>
            <a:r>
              <a:rPr lang="en-US" sz="1400" dirty="0" smtClean="0">
                <a:hlinkClick r:id="rId9"/>
              </a:rPr>
              <a:t>s47.radikal.ru/i117/0904/8a/d705ecf9452e.jpg</a:t>
            </a:r>
            <a:r>
              <a:rPr lang="ru-RU" sz="1400" dirty="0" smtClean="0"/>
              <a:t> медуница</a:t>
            </a:r>
          </a:p>
          <a:p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content.foto.mail.ru/bk/msidenko/213/i-312.jpg</a:t>
            </a:r>
            <a:r>
              <a:rPr lang="ru-RU" sz="1400" dirty="0" smtClean="0"/>
              <a:t> перелеска</a:t>
            </a:r>
            <a:endParaRPr lang="ru-RU" sz="1400" dirty="0"/>
          </a:p>
          <a:p>
            <a:r>
              <a:rPr lang="en-US" sz="1400" dirty="0">
                <a:hlinkClick r:id="rId11"/>
              </a:rPr>
              <a:t>http://</a:t>
            </a:r>
            <a:r>
              <a:rPr lang="en-US" sz="1400" dirty="0" smtClean="0">
                <a:hlinkClick r:id="rId11"/>
              </a:rPr>
              <a:t>oldboy.icnet.ru/SITE_2103/MY_SITE/My_rast/Corydalis_solida/BIG/Corydalis_solida_8.jpg</a:t>
            </a:r>
            <a:r>
              <a:rPr lang="ru-RU" sz="1400" dirty="0" smtClean="0"/>
              <a:t> хохлатка</a:t>
            </a:r>
          </a:p>
          <a:p>
            <a:r>
              <a:rPr lang="en-US" sz="1400" dirty="0">
                <a:hlinkClick r:id="rId12"/>
              </a:rPr>
              <a:t>http://</a:t>
            </a:r>
            <a:r>
              <a:rPr lang="en-US" sz="1400" dirty="0" smtClean="0">
                <a:hlinkClick r:id="rId12"/>
              </a:rPr>
              <a:t>www.krapivna.org/files/images/cvety_uezdnogo_goroda/Lyutik/390cab4b2a6ae636c6adac49660d34ab.jpg</a:t>
            </a:r>
            <a:r>
              <a:rPr lang="ru-RU" sz="1400" dirty="0" smtClean="0"/>
              <a:t> чистяк</a:t>
            </a:r>
          </a:p>
          <a:p>
            <a:r>
              <a:rPr lang="en-US" sz="1400" dirty="0">
                <a:hlinkClick r:id="rId13"/>
              </a:rPr>
              <a:t>http://www.calendarcolors.com/client/calendarcolors/_uploads/Cabrillo.png</a:t>
            </a:r>
            <a:r>
              <a:rPr lang="ru-RU" sz="1400" dirty="0"/>
              <a:t> </a:t>
            </a:r>
            <a:r>
              <a:rPr lang="ru-RU" sz="1400" dirty="0" smtClean="0"/>
              <a:t>первоцвет</a:t>
            </a:r>
          </a:p>
          <a:p>
            <a:r>
              <a:rPr lang="en-US" sz="1400" dirty="0">
                <a:hlinkClick r:id="rId14"/>
              </a:rPr>
              <a:t>http://img-fotki.yandex.ru/get/6203/39663434.e0/0_6f1f8_f5251ed0_M.jpg%3Cbr%20/%</a:t>
            </a:r>
            <a:r>
              <a:rPr lang="en-US" sz="1400" dirty="0" smtClean="0">
                <a:hlinkClick r:id="rId14"/>
              </a:rPr>
              <a:t>3E</a:t>
            </a:r>
            <a:r>
              <a:rPr lang="ru-RU" sz="1400" dirty="0" smtClean="0"/>
              <a:t> проталина</a:t>
            </a:r>
          </a:p>
          <a:p>
            <a:r>
              <a:rPr lang="en-US" sz="1400" dirty="0" smtClean="0">
                <a:hlinkClick r:id="rId15"/>
              </a:rPr>
              <a:t>https</a:t>
            </a:r>
            <a:r>
              <a:rPr lang="en-US" sz="1400" dirty="0">
                <a:hlinkClick r:id="rId15"/>
              </a:rPr>
              <a:t>://</a:t>
            </a:r>
            <a:r>
              <a:rPr lang="en-US" sz="1400" dirty="0" smtClean="0">
                <a:hlinkClick r:id="rId15"/>
              </a:rPr>
              <a:t>img-fotki.yandex.ru/get/3511/200418627.90/0_12337e_33f087da_orig.png</a:t>
            </a:r>
            <a:r>
              <a:rPr lang="ru-RU" sz="1400" dirty="0" smtClean="0"/>
              <a:t> прострел</a:t>
            </a:r>
          </a:p>
          <a:p>
            <a:r>
              <a:rPr lang="en-US" sz="1400" dirty="0" smtClean="0">
                <a:hlinkClick r:id="rId16"/>
              </a:rPr>
              <a:t>http://ard-grupp.com/uploads/0d019d93e8f9bd81575aa3.jpg</a:t>
            </a:r>
            <a:r>
              <a:rPr lang="ru-RU" sz="1400" dirty="0" smtClean="0"/>
              <a:t> иконка ответ</a:t>
            </a:r>
          </a:p>
          <a:p>
            <a:r>
              <a:rPr lang="en-US" sz="1400" dirty="0">
                <a:hlinkClick r:id="rId17"/>
              </a:rPr>
              <a:t>http://</a:t>
            </a:r>
            <a:r>
              <a:rPr lang="en-US" sz="1400" dirty="0" smtClean="0">
                <a:hlinkClick r:id="rId17"/>
              </a:rPr>
              <a:t>herba.msu.ru/images2/ranunculaceae/anemone/ranunculoides/oly_00254.jpg</a:t>
            </a:r>
            <a:r>
              <a:rPr lang="ru-RU" sz="1400" dirty="0" smtClean="0"/>
              <a:t> ветреница</a:t>
            </a:r>
          </a:p>
          <a:p>
            <a:r>
              <a:rPr lang="en-US" sz="1400" dirty="0">
                <a:hlinkClick r:id="rId18"/>
              </a:rPr>
              <a:t>http://</a:t>
            </a:r>
            <a:r>
              <a:rPr lang="en-US" sz="1400" dirty="0" smtClean="0">
                <a:hlinkClick r:id="rId18"/>
              </a:rPr>
              <a:t>www.zapovednik-belogorye.ru/sites/default/files/images/kalendar/galantus/galantus7.JPG</a:t>
            </a:r>
            <a:r>
              <a:rPr lang="ru-RU" sz="1400" dirty="0" smtClean="0"/>
              <a:t> хохлатка</a:t>
            </a:r>
          </a:p>
          <a:p>
            <a:r>
              <a:rPr lang="en-US" sz="1400" dirty="0">
                <a:hlinkClick r:id="rId19"/>
              </a:rPr>
              <a:t>http://</a:t>
            </a:r>
            <a:r>
              <a:rPr lang="en-US" sz="1400" dirty="0" smtClean="0">
                <a:hlinkClick r:id="rId19"/>
              </a:rPr>
              <a:t>fitoapteka.org/images/foto/156/5.jpg</a:t>
            </a:r>
            <a:r>
              <a:rPr lang="ru-RU" sz="1400" dirty="0" smtClean="0"/>
              <a:t> первоцвет весенний</a:t>
            </a:r>
          </a:p>
          <a:p>
            <a:r>
              <a:rPr lang="en-US" sz="1400" dirty="0">
                <a:hlinkClick r:id="rId20"/>
              </a:rPr>
              <a:t>http://</a:t>
            </a:r>
            <a:r>
              <a:rPr lang="en-US" sz="1400" dirty="0" smtClean="0">
                <a:hlinkClick r:id="rId20"/>
              </a:rPr>
              <a:t>otbabushek.ru/wp-content/uploads/2014/02/pervotsvet-3.jpg</a:t>
            </a:r>
            <a:r>
              <a:rPr lang="ru-RU" sz="1400" dirty="0" smtClean="0"/>
              <a:t> примула</a:t>
            </a:r>
          </a:p>
          <a:p>
            <a:r>
              <a:rPr lang="en-US" sz="1400" dirty="0">
                <a:hlinkClick r:id="rId21"/>
              </a:rPr>
              <a:t>http://</a:t>
            </a:r>
            <a:r>
              <a:rPr lang="en-US" sz="1400" dirty="0" smtClean="0">
                <a:hlinkClick r:id="rId21"/>
              </a:rPr>
              <a:t>www.syl.ru/misc/i/ai/93928/182864.jpg</a:t>
            </a:r>
            <a:r>
              <a:rPr lang="ru-RU" sz="1400" dirty="0" smtClean="0"/>
              <a:t> мать-и-мачеха</a:t>
            </a:r>
          </a:p>
          <a:p>
            <a:r>
              <a:rPr lang="en-US" sz="1400" dirty="0">
                <a:hlinkClick r:id="rId22"/>
              </a:rPr>
              <a:t>http://</a:t>
            </a:r>
            <a:r>
              <a:rPr lang="en-US" sz="1400" dirty="0" smtClean="0">
                <a:hlinkClick r:id="rId22"/>
              </a:rPr>
              <a:t>supersadovod.ru/wp-content/uploads/2012/12/CHistyak-vesenniy1.jpg</a:t>
            </a:r>
            <a:r>
              <a:rPr lang="ru-RU" sz="1400" dirty="0" smtClean="0"/>
              <a:t> чистяк</a:t>
            </a:r>
          </a:p>
          <a:p>
            <a:r>
              <a:rPr lang="en-US" sz="1400" dirty="0">
                <a:hlinkClick r:id="rId23"/>
              </a:rPr>
              <a:t>http://</a:t>
            </a:r>
            <a:r>
              <a:rPr lang="en-US" sz="1400" dirty="0" smtClean="0">
                <a:hlinkClick r:id="rId23"/>
              </a:rPr>
              <a:t>ezo4u.ru/wp-content/uploads/2015/02/6f311d6cabda4c8f2c794a91eb308c58.jpg</a:t>
            </a:r>
            <a:r>
              <a:rPr lang="ru-RU" sz="1400" dirty="0" smtClean="0"/>
              <a:t> прострел</a:t>
            </a:r>
          </a:p>
          <a:p>
            <a:r>
              <a:rPr lang="en-US" sz="1400" dirty="0">
                <a:hlinkClick r:id="rId8"/>
              </a:rPr>
              <a:t>http://</a:t>
            </a:r>
            <a:r>
              <a:rPr lang="en-US" sz="1400" dirty="0" smtClean="0">
                <a:hlinkClick r:id="rId8"/>
              </a:rPr>
              <a:t>medtravi.com/wp-content/uploads/2013/10/V-chem-pomozhet-mat-i-macheha-Stat-i-Narodnaya-Meditsina_1.jpg</a:t>
            </a:r>
            <a:r>
              <a:rPr lang="ru-RU" sz="1400" dirty="0" smtClean="0"/>
              <a:t> мать-и-мачеха</a:t>
            </a:r>
          </a:p>
        </p:txBody>
      </p:sp>
      <p:pic>
        <p:nvPicPr>
          <p:cNvPr id="8" name="Рисунок 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39882" y="-16653"/>
            <a:ext cx="704118" cy="708411"/>
          </a:xfrm>
          <a:prstGeom prst="rect">
            <a:avLst/>
          </a:prstGeom>
        </p:spPr>
      </p:pic>
      <p:sp>
        <p:nvSpPr>
          <p:cNvPr id="9" name="Стрелка вправо 8">
            <a:hlinkClick r:id="rId25" action="ppaction://hlinksldjump"/>
          </p:cNvPr>
          <p:cNvSpPr/>
          <p:nvPr/>
        </p:nvSpPr>
        <p:spPr>
          <a:xfrm>
            <a:off x="7929554" y="6373368"/>
            <a:ext cx="1214446" cy="48463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Ответ1"/>
          <p:cNvSpPr/>
          <p:nvPr/>
        </p:nvSpPr>
        <p:spPr>
          <a:xfrm>
            <a:off x="69275" y="732483"/>
            <a:ext cx="2160000" cy="29885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Первоцвет,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Примула</a:t>
            </a:r>
          </a:p>
        </p:txBody>
      </p:sp>
      <p:sp>
        <p:nvSpPr>
          <p:cNvPr id="94" name="Вопрос1"/>
          <p:cNvSpPr/>
          <p:nvPr/>
        </p:nvSpPr>
        <p:spPr>
          <a:xfrm>
            <a:off x="69275" y="731521"/>
            <a:ext cx="2160000" cy="297089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5" name="Триггер1"/>
          <p:cNvSpPr/>
          <p:nvPr/>
        </p:nvSpPr>
        <p:spPr>
          <a:xfrm>
            <a:off x="69275" y="731521"/>
            <a:ext cx="2160000" cy="2970894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9" name="Ответ1"/>
          <p:cNvSpPr/>
          <p:nvPr/>
        </p:nvSpPr>
        <p:spPr>
          <a:xfrm>
            <a:off x="2341421" y="732483"/>
            <a:ext cx="2160000" cy="29885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Чистяк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Вопрос1"/>
          <p:cNvSpPr/>
          <p:nvPr/>
        </p:nvSpPr>
        <p:spPr>
          <a:xfrm>
            <a:off x="2341421" y="731521"/>
            <a:ext cx="2160000" cy="297089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Триггер1"/>
          <p:cNvSpPr/>
          <p:nvPr/>
        </p:nvSpPr>
        <p:spPr>
          <a:xfrm>
            <a:off x="2341421" y="731521"/>
            <a:ext cx="2160000" cy="2970894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2" name="Ответ1"/>
          <p:cNvSpPr/>
          <p:nvPr/>
        </p:nvSpPr>
        <p:spPr>
          <a:xfrm>
            <a:off x="4613567" y="732483"/>
            <a:ext cx="2160000" cy="29885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Прострел, или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Сон-трава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Вопрос1"/>
          <p:cNvSpPr/>
          <p:nvPr/>
        </p:nvSpPr>
        <p:spPr>
          <a:xfrm>
            <a:off x="4613567" y="731521"/>
            <a:ext cx="2160000" cy="297089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Триггер1"/>
          <p:cNvSpPr/>
          <p:nvPr/>
        </p:nvSpPr>
        <p:spPr>
          <a:xfrm>
            <a:off x="4613567" y="731521"/>
            <a:ext cx="2160000" cy="2970894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5" name="Ответ1"/>
          <p:cNvSpPr/>
          <p:nvPr/>
        </p:nvSpPr>
        <p:spPr>
          <a:xfrm>
            <a:off x="6885713" y="732483"/>
            <a:ext cx="2160000" cy="29885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Хохлатка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Вопрос1"/>
          <p:cNvSpPr/>
          <p:nvPr/>
        </p:nvSpPr>
        <p:spPr>
          <a:xfrm>
            <a:off x="6885713" y="731521"/>
            <a:ext cx="2160000" cy="297089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Триггер1"/>
          <p:cNvSpPr/>
          <p:nvPr/>
        </p:nvSpPr>
        <p:spPr>
          <a:xfrm>
            <a:off x="6885713" y="731521"/>
            <a:ext cx="2160000" cy="2970894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8" name="Ответ1"/>
          <p:cNvSpPr/>
          <p:nvPr/>
        </p:nvSpPr>
        <p:spPr>
          <a:xfrm>
            <a:off x="69275" y="3804577"/>
            <a:ext cx="2160000" cy="29871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Медуница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Вопрос1"/>
          <p:cNvSpPr/>
          <p:nvPr/>
        </p:nvSpPr>
        <p:spPr>
          <a:xfrm>
            <a:off x="69275" y="3823151"/>
            <a:ext cx="2160000" cy="296953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0" name="Триггер1"/>
          <p:cNvSpPr/>
          <p:nvPr/>
        </p:nvSpPr>
        <p:spPr>
          <a:xfrm>
            <a:off x="69275" y="3823151"/>
            <a:ext cx="2160000" cy="2969536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1" name="Ответ1"/>
          <p:cNvSpPr/>
          <p:nvPr/>
        </p:nvSpPr>
        <p:spPr>
          <a:xfrm>
            <a:off x="2341421" y="3804577"/>
            <a:ext cx="2160000" cy="29871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Мать-и-мачеха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Вопрос1"/>
          <p:cNvSpPr/>
          <p:nvPr/>
        </p:nvSpPr>
        <p:spPr>
          <a:xfrm>
            <a:off x="2341421" y="3823151"/>
            <a:ext cx="2160000" cy="296953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Триггер1"/>
          <p:cNvSpPr/>
          <p:nvPr/>
        </p:nvSpPr>
        <p:spPr>
          <a:xfrm>
            <a:off x="2341421" y="3823151"/>
            <a:ext cx="2160000" cy="2969536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4" name="Ответ1"/>
          <p:cNvSpPr/>
          <p:nvPr/>
        </p:nvSpPr>
        <p:spPr>
          <a:xfrm>
            <a:off x="4613567" y="3804577"/>
            <a:ext cx="2160000" cy="29871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Перелеска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Вопрос1"/>
          <p:cNvSpPr/>
          <p:nvPr/>
        </p:nvSpPr>
        <p:spPr>
          <a:xfrm>
            <a:off x="4613567" y="3823151"/>
            <a:ext cx="2160000" cy="296953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0" name="Триггер1"/>
          <p:cNvSpPr/>
          <p:nvPr/>
        </p:nvSpPr>
        <p:spPr>
          <a:xfrm>
            <a:off x="4613567" y="3823151"/>
            <a:ext cx="2160000" cy="2969536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1" name="Ответ1"/>
          <p:cNvSpPr/>
          <p:nvPr/>
        </p:nvSpPr>
        <p:spPr>
          <a:xfrm>
            <a:off x="6885713" y="3804577"/>
            <a:ext cx="2160000" cy="29871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Ветреница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Вопрос1"/>
          <p:cNvSpPr/>
          <p:nvPr/>
        </p:nvSpPr>
        <p:spPr>
          <a:xfrm>
            <a:off x="6885713" y="3823151"/>
            <a:ext cx="2160000" cy="296953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3" name="Триггер1"/>
          <p:cNvSpPr/>
          <p:nvPr/>
        </p:nvSpPr>
        <p:spPr>
          <a:xfrm>
            <a:off x="6885713" y="3823151"/>
            <a:ext cx="2160000" cy="2969536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7929554" y="6390672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0" y="0"/>
            <a:ext cx="9144000" cy="548640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Задание 1. «Узнай меня». Определите первоцветы по рисункам.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351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</p:childTnLst>
        </p:cTn>
      </p:par>
    </p:tnLst>
    <p:bldLst>
      <p:bldP spid="93" grpId="0" animBg="1"/>
      <p:bldP spid="93" grpId="1" animBg="1"/>
      <p:bldP spid="94" grpId="0" animBg="1"/>
      <p:bldP spid="94" grpId="1" animBg="1"/>
      <p:bldP spid="129" grpId="0" animBg="1"/>
      <p:bldP spid="129" grpId="1" animBg="1"/>
      <p:bldP spid="130" grpId="0" animBg="1"/>
      <p:bldP spid="130" grpId="1" animBg="1"/>
      <p:bldP spid="132" grpId="0" animBg="1"/>
      <p:bldP spid="132" grpId="1" animBg="1"/>
      <p:bldP spid="133" grpId="0" animBg="1"/>
      <p:bldP spid="133" grpId="1" animBg="1"/>
      <p:bldP spid="135" grpId="0" animBg="1"/>
      <p:bldP spid="135" grpId="1" animBg="1"/>
      <p:bldP spid="136" grpId="0" animBg="1"/>
      <p:bldP spid="136" grpId="1" animBg="1"/>
      <p:bldP spid="138" grpId="0" animBg="1"/>
      <p:bldP spid="138" grpId="1" animBg="1"/>
      <p:bldP spid="139" grpId="0" animBg="1"/>
      <p:bldP spid="139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9" grpId="0" animBg="1"/>
      <p:bldP spid="149" grpId="1" animBg="1"/>
      <p:bldP spid="151" grpId="0" animBg="1"/>
      <p:bldP spid="151" grpId="1" animBg="1"/>
      <p:bldP spid="152" grpId="0" animBg="1"/>
      <p:bldP spid="1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1. Цветок, первым расцветающий весной.</a:t>
            </a: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2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8" name="Прямоугольник 37"/>
          <p:cNvSpPr>
            <a:spLocks noChangeAspect="1"/>
          </p:cNvSpPr>
          <p:nvPr/>
        </p:nvSpPr>
        <p:spPr>
          <a:xfrm>
            <a:off x="3123041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1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4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2090003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3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2122479" y="34856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5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74396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6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3116819" y="450120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7" name="Прямоугольная выноска 106"/>
          <p:cNvSpPr/>
          <p:nvPr/>
        </p:nvSpPr>
        <p:spPr>
          <a:xfrm>
            <a:off x="285937" y="119624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Задание 2. Отгадайте «Весенний кроссворд».</a:t>
            </a:r>
          </a:p>
          <a:p>
            <a:pPr algn="ctr"/>
            <a:r>
              <a:rPr lang="ru-RU" sz="2400" b="1" dirty="0" smtClean="0"/>
              <a:t>По вертикали под номером 1 прочтёте ключевое слово.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326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6" grpId="0" animBg="1"/>
      <p:bldP spid="38" grpId="0" animBg="1"/>
      <p:bldP spid="112" grpId="0" animBg="1"/>
      <p:bldP spid="113" grpId="0" animBg="1"/>
      <p:bldP spid="114" grpId="0" animBg="1"/>
      <p:bldP spid="115" grpId="0" animBg="1"/>
      <p:bldP spid="118" grpId="0" animBg="1"/>
      <p:bldP spid="120" grpId="0" animBg="1"/>
      <p:bldP spid="122" grpId="0" animBg="1"/>
      <p:bldP spid="124" grpId="0" animBg="1"/>
      <p:bldP spid="125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2. Цветок, дрожащий от легкого дуновения ветра.</a:t>
            </a:r>
            <a:endParaRPr lang="ru-RU" sz="2400" b="1" dirty="0"/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4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211442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3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2122479" y="34856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5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74396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6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3116819" y="450120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5" name="Прямоугольник 144"/>
          <p:cNvSpPr>
            <a:spLocks noChangeAspect="1"/>
          </p:cNvSpPr>
          <p:nvPr/>
        </p:nvSpPr>
        <p:spPr>
          <a:xfrm>
            <a:off x="2616059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2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96" grpId="0" animBg="1"/>
      <p:bldP spid="113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5" grpId="0" animBg="1"/>
      <p:bldP spid="127" grpId="0" animBg="1"/>
      <p:bldP spid="128" grpId="0" animBg="1"/>
      <p:bldP spid="130" grpId="0" animBg="1"/>
      <p:bldP spid="13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3. Цветок, похожий на сиреневые звёздочки.</a:t>
            </a:r>
            <a:endParaRPr lang="ru-RU" sz="2400" b="1" dirty="0"/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4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211442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3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2122479" y="34856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5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74396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6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3116819" y="450120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96" grpId="0" animBg="1"/>
      <p:bldP spid="105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5" grpId="0" animBg="1"/>
      <p:bldP spid="126" grpId="0" animBg="1"/>
      <p:bldP spid="127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4. Время года, когда пробуждается природа.</a:t>
            </a:r>
            <a:endParaRPr lang="ru-RU" sz="2400" b="1" dirty="0"/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2122479" y="34856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5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74396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6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3112112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4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3116819" y="450120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96" grpId="0" animBg="1"/>
      <p:bldP spid="113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7" grpId="0" animBg="1"/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109"/>
          <p:cNvSpPr>
            <a:spLocks noChangeAspect="1"/>
          </p:cNvSpPr>
          <p:nvPr/>
        </p:nvSpPr>
        <p:spPr>
          <a:xfrm>
            <a:off x="2102740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5. </a:t>
            </a:r>
            <a:r>
              <a:rPr lang="ru-RU" sz="2400" b="1" dirty="0"/>
              <a:t>Растение, получившее название за то, что может пронзить толщу снега.</a:t>
            </a: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2122479" y="34856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5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74396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6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3116819" y="450120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96" grpId="0" animBg="1"/>
      <p:bldP spid="53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85840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М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0" name="Прямоугольник 109"/>
          <p:cNvSpPr>
            <a:spLocks noChangeAspect="1"/>
          </p:cNvSpPr>
          <p:nvPr/>
        </p:nvSpPr>
        <p:spPr>
          <a:xfrm>
            <a:off x="2102740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46" name="Прямоугольник 145"/>
          <p:cNvSpPr>
            <a:spLocks noChangeAspect="1"/>
          </p:cNvSpPr>
          <p:nvPr/>
        </p:nvSpPr>
        <p:spPr>
          <a:xfrm>
            <a:off x="2102975" y="244377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5" name="Стрелка вправо 94">
            <a:hlinkClick r:id="" action="ppaction://hlinkshowjump?jump=nextslide"/>
          </p:cNvPr>
          <p:cNvSpPr/>
          <p:nvPr/>
        </p:nvSpPr>
        <p:spPr>
          <a:xfrm>
            <a:off x="4252458" y="6341184"/>
            <a:ext cx="1214446" cy="484632"/>
          </a:xfrm>
          <a:prstGeom prst="rightArrow">
            <a:avLst/>
          </a:prstGeom>
          <a:gradFill>
            <a:gsLst>
              <a:gs pos="0">
                <a:srgbClr val="9F9BF7"/>
              </a:gs>
              <a:gs pos="50000">
                <a:srgbClr val="9F9BF7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ая выноска 95"/>
          <p:cNvSpPr/>
          <p:nvPr/>
        </p:nvSpPr>
        <p:spPr>
          <a:xfrm>
            <a:off x="285508" y="86252"/>
            <a:ext cx="8572985" cy="980226"/>
          </a:xfrm>
          <a:prstGeom prst="wedgeRectCallout">
            <a:avLst>
              <a:gd name="adj1" fmla="val -21189"/>
              <a:gd name="adj2" fmla="val 77076"/>
            </a:avLst>
          </a:prstGeom>
          <a:solidFill>
            <a:srgbClr val="9F9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6. </a:t>
            </a:r>
            <a:r>
              <a:rPr lang="ru-RU" sz="2400" b="1" dirty="0"/>
              <a:t>Растение, на котором одновременно находятся розовые, фиолетовые и синие </a:t>
            </a:r>
            <a:r>
              <a:rPr lang="ru-RU" sz="2400" b="1" dirty="0" smtClean="0"/>
              <a:t>цветки.</a:t>
            </a:r>
            <a:endParaRPr lang="ru-RU" sz="2400" b="1" dirty="0"/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2605114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3121439" y="14357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П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3618537" y="14358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4115636" y="143597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4612734" y="143609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5109833" y="143621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5606931" y="1436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3110223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3615332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4120440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4625551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3115338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3619144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4122949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5" name="Прямоугольник 54"/>
          <p:cNvSpPr>
            <a:spLocks noChangeAspect="1"/>
          </p:cNvSpPr>
          <p:nvPr/>
        </p:nvSpPr>
        <p:spPr>
          <a:xfrm>
            <a:off x="3109339" y="29644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В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6" name="Прямоугольник 55"/>
          <p:cNvSpPr>
            <a:spLocks noChangeAspect="1"/>
          </p:cNvSpPr>
          <p:nvPr/>
        </p:nvSpPr>
        <p:spPr>
          <a:xfrm>
            <a:off x="3611526" y="296605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7" name="Прямоугольник 56"/>
          <p:cNvSpPr>
            <a:spLocks noChangeAspect="1"/>
          </p:cNvSpPr>
          <p:nvPr/>
        </p:nvSpPr>
        <p:spPr>
          <a:xfrm>
            <a:off x="4113713" y="29628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2" name="Прямоугольник 61"/>
          <p:cNvSpPr>
            <a:spLocks noChangeAspect="1"/>
          </p:cNvSpPr>
          <p:nvPr/>
        </p:nvSpPr>
        <p:spPr>
          <a:xfrm>
            <a:off x="3618347" y="34939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3" name="Прямоугольник 62"/>
          <p:cNvSpPr>
            <a:spLocks noChangeAspect="1"/>
          </p:cNvSpPr>
          <p:nvPr/>
        </p:nvSpPr>
        <p:spPr>
          <a:xfrm>
            <a:off x="4117916" y="349504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Т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609441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Ж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6581905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7082208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0" name="Прямоугольник 99"/>
          <p:cNvSpPr>
            <a:spLocks noChangeAspect="1"/>
          </p:cNvSpPr>
          <p:nvPr/>
        </p:nvSpPr>
        <p:spPr>
          <a:xfrm>
            <a:off x="7579306" y="143457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5113038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597319" y="192938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3" name="Прямоугольник 102"/>
          <p:cNvSpPr>
            <a:spLocks noChangeAspect="1"/>
          </p:cNvSpPr>
          <p:nvPr/>
        </p:nvSpPr>
        <p:spPr>
          <a:xfrm>
            <a:off x="6091215" y="193409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4" name="Прямоугольник 103"/>
          <p:cNvSpPr>
            <a:spLocks noChangeAspect="1"/>
          </p:cNvSpPr>
          <p:nvPr/>
        </p:nvSpPr>
        <p:spPr>
          <a:xfrm>
            <a:off x="6581905" y="192846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626755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6" name="Прямоугольник 105"/>
          <p:cNvSpPr>
            <a:spLocks noChangeAspect="1"/>
          </p:cNvSpPr>
          <p:nvPr/>
        </p:nvSpPr>
        <p:spPr>
          <a:xfrm>
            <a:off x="5122728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8" name="Прямоугольник 107"/>
          <p:cNvSpPr>
            <a:spLocks noChangeAspect="1"/>
          </p:cNvSpPr>
          <p:nvPr/>
        </p:nvSpPr>
        <p:spPr>
          <a:xfrm>
            <a:off x="5610215" y="243113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К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088012" y="24315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>
          <a:xfrm>
            <a:off x="4615901" y="296763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9" name="Прямоугольник 58"/>
          <p:cNvSpPr>
            <a:spLocks noChangeAspect="1"/>
          </p:cNvSpPr>
          <p:nvPr/>
        </p:nvSpPr>
        <p:spPr>
          <a:xfrm>
            <a:off x="5118088" y="295974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4" name="Прямоугольник 63"/>
          <p:cNvSpPr>
            <a:spLocks noChangeAspect="1"/>
          </p:cNvSpPr>
          <p:nvPr/>
        </p:nvSpPr>
        <p:spPr>
          <a:xfrm>
            <a:off x="4617485" y="348977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5" name="Прямоугольник 64"/>
          <p:cNvSpPr>
            <a:spLocks noChangeAspect="1"/>
          </p:cNvSpPr>
          <p:nvPr/>
        </p:nvSpPr>
        <p:spPr>
          <a:xfrm>
            <a:off x="5117054" y="3490829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6" name="Прямоугольник 65"/>
          <p:cNvSpPr>
            <a:spLocks noChangeAspect="1"/>
          </p:cNvSpPr>
          <p:nvPr/>
        </p:nvSpPr>
        <p:spPr>
          <a:xfrm>
            <a:off x="5616622" y="349188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Л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2629148" y="349165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Р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615333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260363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И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2097787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1591939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У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1086091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580244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74396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6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4112241" y="450609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4616836" y="450731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5121432" y="4508538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5626027" y="4504872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6130623" y="450365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3621417" y="45085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2619670" y="50265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3618842" y="5025735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4118429" y="502616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2099125" y="502059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2607862" y="553796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3616361" y="5541341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4120611" y="553908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2103612" y="5540214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1599362" y="553739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193416" y="2131021"/>
            <a:ext cx="1769315" cy="46108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 rot="5400000">
            <a:off x="7356262" y="22178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5400000">
            <a:off x="7356357" y="261960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7356452" y="302134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7356547" y="342309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 rot="5400000">
            <a:off x="7355881" y="38248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 rot="5400000">
            <a:off x="7355976" y="422658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5400000">
            <a:off x="7356071" y="462832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Ё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5400000">
            <a:off x="7356166" y="503006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5400000">
            <a:off x="7355785" y="54318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 rot="5400000">
            <a:off x="7356637" y="583355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 rot="5400000">
            <a:off x="7355690" y="623203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 rot="5400000">
            <a:off x="7921756" y="2221189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 rot="5400000">
            <a:off x="7921334" y="262292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 rot="5400000">
            <a:off x="7920914" y="302466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 rot="5400000">
            <a:off x="7920023" y="3426400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 rot="5400000">
            <a:off x="7917347" y="3828137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 rot="5400000">
            <a:off x="7919270" y="422987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Прямоугольник 128"/>
          <p:cNvSpPr/>
          <p:nvPr/>
        </p:nvSpPr>
        <p:spPr>
          <a:xfrm rot="5400000">
            <a:off x="7918848" y="463161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5400000">
            <a:off x="7918427" y="5033348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 rot="5400000">
            <a:off x="7917769" y="5435085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 rot="5400000">
            <a:off x="7917256" y="5836823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 rot="5400000">
            <a:off x="8487250" y="2214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 rot="5400000">
            <a:off x="7920064" y="6238564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 rot="5400000">
            <a:off x="8486313" y="2616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 rot="5400000">
            <a:off x="8485375" y="3018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 rot="5400000">
            <a:off x="8478813" y="3821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Щ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Прямоугольник 137"/>
          <p:cNvSpPr/>
          <p:nvPr/>
        </p:nvSpPr>
        <p:spPr>
          <a:xfrm rot="5400000">
            <a:off x="8483501" y="3419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 rot="5400000">
            <a:off x="8481626" y="46250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5400000">
            <a:off x="8482563" y="4223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Ъ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 rot="5400000">
            <a:off x="8480688" y="50267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Прямоугольник 141"/>
          <p:cNvSpPr/>
          <p:nvPr/>
        </p:nvSpPr>
        <p:spPr>
          <a:xfrm rot="5400000">
            <a:off x="8479751" y="542853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Прямоугольник 142"/>
          <p:cNvSpPr/>
          <p:nvPr/>
        </p:nvSpPr>
        <p:spPr>
          <a:xfrm rot="5400000">
            <a:off x="8477876" y="5830286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 rot="5400000">
            <a:off x="8484438" y="6235301"/>
            <a:ext cx="321636" cy="392845"/>
          </a:xfrm>
          <a:prstGeom prst="rect">
            <a:avLst/>
          </a:prstGeom>
          <a:solidFill>
            <a:srgbClr val="CDCB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2611533" y="244124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Е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1" name="Прямоугольник 60"/>
          <p:cNvSpPr>
            <a:spLocks noChangeAspect="1"/>
          </p:cNvSpPr>
          <p:nvPr/>
        </p:nvSpPr>
        <p:spPr>
          <a:xfrm>
            <a:off x="3118778" y="349294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109482" y="4014646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Ц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3116819" y="4501207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119256" y="5025310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3112112" y="5538523"/>
            <a:ext cx="493894" cy="493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4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96" grpId="0" animBg="1"/>
      <p:bldP spid="74" grpId="0" animBg="1"/>
      <p:bldP spid="113" grpId="0" animBg="1"/>
      <p:bldP spid="114" grpId="0" animBg="1"/>
      <p:bldP spid="115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1727</TotalTime>
  <Words>2331</Words>
  <Application>Microsoft Office PowerPoint</Application>
  <PresentationFormat>Экран (4:3)</PresentationFormat>
  <Paragraphs>942</Paragraphs>
  <Slides>24</Slides>
  <Notes>0</Notes>
  <HiddenSlides>9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123</cp:revision>
  <dcterms:created xsi:type="dcterms:W3CDTF">2016-08-02T10:07:29Z</dcterms:created>
  <dcterms:modified xsi:type="dcterms:W3CDTF">2016-08-10T08:10:16Z</dcterms:modified>
</cp:coreProperties>
</file>