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4" r:id="rId3"/>
    <p:sldId id="274" r:id="rId4"/>
    <p:sldId id="290" r:id="rId5"/>
    <p:sldId id="283" r:id="rId6"/>
    <p:sldId id="289" r:id="rId7"/>
    <p:sldId id="269" r:id="rId8"/>
    <p:sldId id="282" r:id="rId9"/>
    <p:sldId id="284" r:id="rId10"/>
    <p:sldId id="285" r:id="rId11"/>
    <p:sldId id="286" r:id="rId12"/>
    <p:sldId id="287" r:id="rId13"/>
    <p:sldId id="273" r:id="rId14"/>
    <p:sldId id="272" r:id="rId15"/>
    <p:sldId id="277" r:id="rId16"/>
    <p:sldId id="275" r:id="rId17"/>
    <p:sldId id="276" r:id="rId18"/>
    <p:sldId id="270" r:id="rId19"/>
    <p:sldId id="278" r:id="rId20"/>
    <p:sldId id="279" r:id="rId21"/>
    <p:sldId id="280" r:id="rId22"/>
    <p:sldId id="281" r:id="rId23"/>
    <p:sldId id="288" r:id="rId24"/>
    <p:sldId id="291" r:id="rId25"/>
    <p:sldId id="293" r:id="rId26"/>
    <p:sldId id="294" r:id="rId27"/>
    <p:sldId id="292" r:id="rId28"/>
    <p:sldId id="266" r:id="rId29"/>
    <p:sldId id="296" r:id="rId30"/>
    <p:sldId id="267" r:id="rId31"/>
    <p:sldId id="295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5D5AD74-5985-49D7-9364-BA956EED70CE}">
          <p14:sldIdLst>
            <p14:sldId id="256"/>
            <p14:sldId id="264"/>
            <p14:sldId id="274"/>
            <p14:sldId id="290"/>
            <p14:sldId id="283"/>
            <p14:sldId id="289"/>
            <p14:sldId id="269"/>
            <p14:sldId id="282"/>
            <p14:sldId id="284"/>
            <p14:sldId id="285"/>
            <p14:sldId id="286"/>
            <p14:sldId id="287"/>
            <p14:sldId id="273"/>
            <p14:sldId id="272"/>
            <p14:sldId id="277"/>
            <p14:sldId id="275"/>
            <p14:sldId id="276"/>
            <p14:sldId id="270"/>
            <p14:sldId id="278"/>
            <p14:sldId id="279"/>
            <p14:sldId id="280"/>
            <p14:sldId id="281"/>
            <p14:sldId id="288"/>
            <p14:sldId id="291"/>
            <p14:sldId id="293"/>
            <p14:sldId id="294"/>
            <p14:sldId id="292"/>
            <p14:sldId id="266"/>
            <p14:sldId id="296"/>
            <p14:sldId id="267"/>
            <p14:sldId id="29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FF4F4F"/>
    <a:srgbClr val="FF0000"/>
    <a:srgbClr val="FF99FF"/>
    <a:srgbClr val="FFFF99"/>
    <a:srgbClr val="CCECFF"/>
    <a:srgbClr val="FFCCFF"/>
    <a:srgbClr val="00FF00"/>
    <a:srgbClr val="FF66CC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6" autoAdjust="0"/>
    <p:restoredTop sz="94665" autoAdjust="0"/>
  </p:normalViewPr>
  <p:slideViewPr>
    <p:cSldViewPr>
      <p:cViewPr>
        <p:scale>
          <a:sx n="82" d="100"/>
          <a:sy n="82" d="100"/>
        </p:scale>
        <p:origin x="-1836" y="-6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F66A94-A2A8-4D0F-B384-3CEE8C6E2598}" type="datetimeFigureOut">
              <a:rPr lang="ru-RU" smtClean="0"/>
              <a:t>27.06.2015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46945-A93D-4ECE-87AC-571C9C0C6B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955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3632-7621-4F17-B3EC-5E19FE1F2DC0}" type="datetimeFigureOut">
              <a:rPr lang="ru-RU" smtClean="0"/>
              <a:t>27.06.2015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F736-CC82-44BD-9658-9F0D26A5D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087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3632-7621-4F17-B3EC-5E19FE1F2DC0}" type="datetimeFigureOut">
              <a:rPr lang="ru-RU" smtClean="0"/>
              <a:t>27.06.2015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F736-CC82-44BD-9658-9F0D26A5D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055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3632-7621-4F17-B3EC-5E19FE1F2DC0}" type="datetimeFigureOut">
              <a:rPr lang="ru-RU" smtClean="0"/>
              <a:t>27.06.2015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F736-CC82-44BD-9658-9F0D26A5D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979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3632-7621-4F17-B3EC-5E19FE1F2DC0}" type="datetimeFigureOut">
              <a:rPr lang="ru-RU" smtClean="0"/>
              <a:t>27.06.2015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F736-CC82-44BD-9658-9F0D26A5D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459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3632-7621-4F17-B3EC-5E19FE1F2DC0}" type="datetimeFigureOut">
              <a:rPr lang="ru-RU" smtClean="0"/>
              <a:t>27.06.2015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F736-CC82-44BD-9658-9F0D26A5D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128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3632-7621-4F17-B3EC-5E19FE1F2DC0}" type="datetimeFigureOut">
              <a:rPr lang="ru-RU" smtClean="0"/>
              <a:t>27.06.2015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F736-CC82-44BD-9658-9F0D26A5D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046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3632-7621-4F17-B3EC-5E19FE1F2DC0}" type="datetimeFigureOut">
              <a:rPr lang="ru-RU" smtClean="0"/>
              <a:t>27.06.2015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F736-CC82-44BD-9658-9F0D26A5D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001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3632-7621-4F17-B3EC-5E19FE1F2DC0}" type="datetimeFigureOut">
              <a:rPr lang="ru-RU" smtClean="0"/>
              <a:t>27.06.2015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F736-CC82-44BD-9658-9F0D26A5D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337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3632-7621-4F17-B3EC-5E19FE1F2DC0}" type="datetimeFigureOut">
              <a:rPr lang="ru-RU" smtClean="0"/>
              <a:t>27.06.2015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F736-CC82-44BD-9658-9F0D26A5D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269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3632-7621-4F17-B3EC-5E19FE1F2DC0}" type="datetimeFigureOut">
              <a:rPr lang="ru-RU" smtClean="0"/>
              <a:t>27.06.2015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F736-CC82-44BD-9658-9F0D26A5D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36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3632-7621-4F17-B3EC-5E19FE1F2DC0}" type="datetimeFigureOut">
              <a:rPr lang="ru-RU" smtClean="0"/>
              <a:t>27.06.2015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F736-CC82-44BD-9658-9F0D26A5D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17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C3632-7621-4F17-B3EC-5E19FE1F2DC0}" type="datetimeFigureOut">
              <a:rPr lang="ru-RU" smtClean="0"/>
              <a:t>27.06.2015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7F736-CC82-44BD-9658-9F0D26A5D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451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hdphoto" Target="../media/hdphoto1.wdp"/><Relationship Id="rId7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24.xml"/><Relationship Id="rId18" Type="http://schemas.openxmlformats.org/officeDocument/2006/relationships/slide" Target="slide11.xml"/><Relationship Id="rId26" Type="http://schemas.openxmlformats.org/officeDocument/2006/relationships/slide" Target="slide25.xml"/><Relationship Id="rId3" Type="http://schemas.openxmlformats.org/officeDocument/2006/relationships/image" Target="../media/image4.png"/><Relationship Id="rId21" Type="http://schemas.openxmlformats.org/officeDocument/2006/relationships/slide" Target="slide16.xml"/><Relationship Id="rId7" Type="http://schemas.openxmlformats.org/officeDocument/2006/relationships/slide" Target="slide8.xml"/><Relationship Id="rId12" Type="http://schemas.openxmlformats.org/officeDocument/2006/relationships/slide" Target="slide14.xml"/><Relationship Id="rId17" Type="http://schemas.openxmlformats.org/officeDocument/2006/relationships/slide" Target="slide6.xml"/><Relationship Id="rId25" Type="http://schemas.openxmlformats.org/officeDocument/2006/relationships/slide" Target="slide22.xml"/><Relationship Id="rId2" Type="http://schemas.openxmlformats.org/officeDocument/2006/relationships/image" Target="../media/image3.png"/><Relationship Id="rId16" Type="http://schemas.openxmlformats.org/officeDocument/2006/relationships/slide" Target="slide7.xml"/><Relationship Id="rId20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slide" Target="slide9.xml"/><Relationship Id="rId24" Type="http://schemas.openxmlformats.org/officeDocument/2006/relationships/slide" Target="slide21.xml"/><Relationship Id="rId5" Type="http://schemas.openxmlformats.org/officeDocument/2006/relationships/slide" Target="slide23.xml"/><Relationship Id="rId15" Type="http://schemas.openxmlformats.org/officeDocument/2006/relationships/slide" Target="slide10.xml"/><Relationship Id="rId23" Type="http://schemas.openxmlformats.org/officeDocument/2006/relationships/slide" Target="slide20.xml"/><Relationship Id="rId28" Type="http://schemas.openxmlformats.org/officeDocument/2006/relationships/slide" Target="slide27.xml"/><Relationship Id="rId10" Type="http://schemas.openxmlformats.org/officeDocument/2006/relationships/slide" Target="slide18.xml"/><Relationship Id="rId19" Type="http://schemas.openxmlformats.org/officeDocument/2006/relationships/slide" Target="slide15.xml"/><Relationship Id="rId4" Type="http://schemas.openxmlformats.org/officeDocument/2006/relationships/slide" Target="slide4.xml"/><Relationship Id="rId9" Type="http://schemas.openxmlformats.org/officeDocument/2006/relationships/slide" Target="slide19.xml"/><Relationship Id="rId14" Type="http://schemas.openxmlformats.org/officeDocument/2006/relationships/slide" Target="slide5.xml"/><Relationship Id="rId22" Type="http://schemas.openxmlformats.org/officeDocument/2006/relationships/slide" Target="slide17.xml"/><Relationship Id="rId27" Type="http://schemas.openxmlformats.org/officeDocument/2006/relationships/slide" Target="slide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dec.ru/big-images/1103-66.jpg" TargetMode="External"/><Relationship Id="rId13" Type="http://schemas.openxmlformats.org/officeDocument/2006/relationships/hyperlink" Target="http://www.aquariumhome.ru/images/content/plant/72-1.jpg" TargetMode="External"/><Relationship Id="rId18" Type="http://schemas.openxmlformats.org/officeDocument/2006/relationships/hyperlink" Target="http://farm3.staticflickr.com/2542/5841037398_3a23063b90_b.jpg" TargetMode="External"/><Relationship Id="rId3" Type="http://schemas.openxmlformats.org/officeDocument/2006/relationships/hyperlink" Target="http://dic.academic.ru/pictures/wiki/files/68/Drosera-rotundifolia.jpg" TargetMode="External"/><Relationship Id="rId21" Type="http://schemas.openxmlformats.org/officeDocument/2006/relationships/hyperlink" Target="http://dic.academic.ru/pictures/wiki/files/75/Kaiseradler_Aquila_heliaca_4_amk.jpg" TargetMode="External"/><Relationship Id="rId7" Type="http://schemas.openxmlformats.org/officeDocument/2006/relationships/hyperlink" Target="http://delogazeta.ru/up/news/2013/2013-7-12-tarantul1.jpg" TargetMode="External"/><Relationship Id="rId12" Type="http://schemas.openxmlformats.org/officeDocument/2006/relationships/hyperlink" Target="http://v-zzz.ru/images/prodlog/bogomol.jpg" TargetMode="External"/><Relationship Id="rId17" Type="http://schemas.openxmlformats.org/officeDocument/2006/relationships/hyperlink" Target="http://900igr.net/datai/okruzhajuschij-mir/Orenburgskaja-oblast/0096-070-Dybka-stepnaja.jpg" TargetMode="External"/><Relationship Id="rId2" Type="http://schemas.openxmlformats.org/officeDocument/2006/relationships/image" Target="../media/image13.png"/><Relationship Id="rId16" Type="http://schemas.openxmlformats.org/officeDocument/2006/relationships/hyperlink" Target="http://ogorodsadovod.com/sites/default/files/u508/2014/05/1_1.jpg" TargetMode="External"/><Relationship Id="rId20" Type="http://schemas.openxmlformats.org/officeDocument/2006/relationships/hyperlink" Target="http://dinoanimals.pl/wp-content/uploads/2014/01/Orzel-cesarski-03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uzmix.com/images/songs/128319/1.jpg" TargetMode="External"/><Relationship Id="rId11" Type="http://schemas.openxmlformats.org/officeDocument/2006/relationships/hyperlink" Target="http://farm9.staticflickr.com/8009/7248292514_ffd87c6a39_b.jpg" TargetMode="External"/><Relationship Id="rId5" Type="http://schemas.openxmlformats.org/officeDocument/2006/relationships/hyperlink" Target="http://brus-listvennica.ru/images/about.jpg" TargetMode="External"/><Relationship Id="rId15" Type="http://schemas.openxmlformats.org/officeDocument/2006/relationships/hyperlink" Target="http://ic.pics.livejournal.com/lolla_flo/18715700/10648/original.jpg" TargetMode="External"/><Relationship Id="rId10" Type="http://schemas.openxmlformats.org/officeDocument/2006/relationships/hyperlink" Target="http://jailbird.ru/Photo/Jailbird.Ru_1102.jpg" TargetMode="External"/><Relationship Id="rId19" Type="http://schemas.openxmlformats.org/officeDocument/2006/relationships/hyperlink" Target="http://novoeplamya.org/wp-content/uploads/2015/03/filin.jpg" TargetMode="External"/><Relationship Id="rId4" Type="http://schemas.openxmlformats.org/officeDocument/2006/relationships/hyperlink" Target="http://zapoved-kursk.ru/assets/images/rasteniya/step-7.jpg" TargetMode="External"/><Relationship Id="rId9" Type="http://schemas.openxmlformats.org/officeDocument/2006/relationships/hyperlink" Target="http://www.kaktusenok.com/img_data/20131221021214.jpg" TargetMode="External"/><Relationship Id="rId14" Type="http://schemas.openxmlformats.org/officeDocument/2006/relationships/hyperlink" Target="http://www.deryabino.ru/ptaha/zheltogolovyi_korolek/zheltogolovyi_korolek04.jpg" TargetMode="External"/><Relationship Id="rId22" Type="http://schemas.openxmlformats.org/officeDocument/2006/relationships/hyperlink" Target="http://zapoved-kursk.ru/assets/images/rasteniya/redk-10.jpg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beatlename.ru/kartinki/zhuki/zhuk-olen/zhuk-olen01.jpg" TargetMode="External"/><Relationship Id="rId13" Type="http://schemas.openxmlformats.org/officeDocument/2006/relationships/hyperlink" Target="http://ic.pics.livejournal.com/ul_folk/27460321/45721/45721_900.jpg" TargetMode="External"/><Relationship Id="rId3" Type="http://schemas.openxmlformats.org/officeDocument/2006/relationships/hyperlink" Target="http://kap2.ru/images/adonis-vesennij1.jpg" TargetMode="External"/><Relationship Id="rId7" Type="http://schemas.openxmlformats.org/officeDocument/2006/relationships/hyperlink" Target="http://zagadkizemli.ru/uploads/posts/2013-01/1358769771_vihuhol-2.jpg" TargetMode="External"/><Relationship Id="rId12" Type="http://schemas.openxmlformats.org/officeDocument/2006/relationships/hyperlink" Target="http://www.zsuo.ru/images/phocagallery/phtogal/98.jp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b.ru/misc/i/gallery/5419/163699.jpg" TargetMode="External"/><Relationship Id="rId11" Type="http://schemas.openxmlformats.org/officeDocument/2006/relationships/hyperlink" Target="http://ultpp.ru/uploads/posts/2008-12/1229585181_julovskijj-prud.jpg" TargetMode="External"/><Relationship Id="rId5" Type="http://schemas.openxmlformats.org/officeDocument/2006/relationships/hyperlink" Target="http://romantic-online.com/uploads/users_images/1/561/4a4a14d254c10.jpg" TargetMode="External"/><Relationship Id="rId10" Type="http://schemas.openxmlformats.org/officeDocument/2006/relationships/hyperlink" Target="http://tur-otdyh.ru/wp-content/uploads/2012/10/beloe.jpg" TargetMode="External"/><Relationship Id="rId4" Type="http://schemas.openxmlformats.org/officeDocument/2006/relationships/hyperlink" Target="http://animalbox.ru/wp-content/uploads/2012/03/chernyi_aist.jpg" TargetMode="External"/><Relationship Id="rId9" Type="http://schemas.openxmlformats.org/officeDocument/2006/relationships/hyperlink" Target="http://www.lendex.ru/_pu/1/68671848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26862" y="620688"/>
            <a:ext cx="56902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Интерактивная игра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165"/>
          <p:cNvSpPr>
            <a:spLocks noChangeArrowheads="1"/>
          </p:cNvSpPr>
          <p:nvPr/>
        </p:nvSpPr>
        <p:spPr bwMode="auto">
          <a:xfrm>
            <a:off x="-22142" y="3756"/>
            <a:ext cx="9166142" cy="544924"/>
          </a:xfrm>
          <a:prstGeom prst="rect">
            <a:avLst/>
          </a:prstGeom>
          <a:gradFill rotWithShape="1">
            <a:gsLst>
              <a:gs pos="0">
                <a:srgbClr val="FFFFFF">
                  <a:tint val="50000"/>
                  <a:satMod val="300000"/>
                </a:srgbClr>
              </a:gs>
              <a:gs pos="35000">
                <a:srgbClr val="FFFFFF">
                  <a:tint val="37000"/>
                  <a:satMod val="300000"/>
                </a:srgbClr>
              </a:gs>
              <a:gs pos="100000">
                <a:srgbClr val="FFFFFF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FFFF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t>Муниципальное бюджетное образовательное учреждение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t>«Средняя общеобразовательная школа №48 имени Героя России Д.С. Кожемякина»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05739"/>
            <a:ext cx="7059951" cy="2843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65"/>
          <p:cNvSpPr>
            <a:spLocks noChangeArrowheads="1"/>
          </p:cNvSpPr>
          <p:nvPr/>
        </p:nvSpPr>
        <p:spPr bwMode="auto">
          <a:xfrm>
            <a:off x="3203848" y="6459236"/>
            <a:ext cx="264318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B0F0"/>
                </a:solidFill>
                <a:latin typeface="Arial" charset="0"/>
                <a:cs typeface="Arial" charset="0"/>
              </a:rPr>
              <a:t>Ульяновск, </a:t>
            </a:r>
            <a:r>
              <a:rPr lang="ru-RU" b="1" dirty="0" smtClean="0">
                <a:solidFill>
                  <a:srgbClr val="00B0F0"/>
                </a:solidFill>
                <a:latin typeface="Arial" charset="0"/>
                <a:cs typeface="Arial" charset="0"/>
              </a:rPr>
              <a:t>2015</a:t>
            </a:r>
            <a:endParaRPr lang="es-ES" b="1" dirty="0">
              <a:solidFill>
                <a:srgbClr val="00B0F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6943" y="3717032"/>
            <a:ext cx="78002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ПРИРОДА</a:t>
            </a:r>
          </a:p>
          <a:p>
            <a:pPr algn="ctr"/>
            <a:r>
              <a:rPr lang="ru-RU" sz="54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УЛЬЯНОВСКОЙ ОБЛАСТИ</a:t>
            </a:r>
            <a:endParaRPr lang="ru-RU" sz="5400" b="1" cap="none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50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0" y="283"/>
            <a:ext cx="9143245" cy="6857434"/>
          </a:xfrm>
          <a:prstGeom prst="rect">
            <a:avLst/>
          </a:prstGeom>
        </p:spPr>
      </p:pic>
      <p:pic>
        <p:nvPicPr>
          <p:cNvPr id="5" name="Рисунок 4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755576" y="1755205"/>
            <a:ext cx="6880211" cy="2160240"/>
            <a:chOff x="755576" y="1755205"/>
            <a:chExt cx="6880211" cy="2160240"/>
          </a:xfrm>
        </p:grpSpPr>
        <p:pic>
          <p:nvPicPr>
            <p:cNvPr id="4" name="Picture 2" descr="C:\Users\Елена\Desktop\Безимени-1.png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55576" y="1755205"/>
              <a:ext cx="1174526" cy="2160240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3032989" y="2618837"/>
              <a:ext cx="46027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latin typeface="Comic Sans MS" panose="030F0702030302020204" pitchFamily="66" charset="0"/>
                </a:rPr>
                <a:t>Самый крупный орёл.</a:t>
              </a:r>
              <a:endParaRPr lang="ru-RU" sz="28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Овал 9"/>
          <p:cNvSpPr/>
          <p:nvPr/>
        </p:nvSpPr>
        <p:spPr>
          <a:xfrm>
            <a:off x="7956376" y="226518"/>
            <a:ext cx="957460" cy="95746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30</a:t>
            </a:r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01449" y="260648"/>
            <a:ext cx="4477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Самые-самые</a:t>
            </a:r>
            <a:endParaRPr lang="ru-RU" sz="54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639758" y="1612329"/>
            <a:ext cx="5864484" cy="5008147"/>
            <a:chOff x="1639758" y="1612329"/>
            <a:chExt cx="5864484" cy="5008147"/>
          </a:xfrm>
        </p:grpSpPr>
        <p:sp>
          <p:nvSpPr>
            <p:cNvPr id="7" name="TextBox 6"/>
            <p:cNvSpPr txBox="1"/>
            <p:nvPr/>
          </p:nvSpPr>
          <p:spPr>
            <a:xfrm>
              <a:off x="3809612" y="6097256"/>
              <a:ext cx="15247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БЕРКУТ</a:t>
              </a:r>
              <a:endParaRPr lang="ru-RU" sz="28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3074" name="Picture 2" descr="http://ic.pics.livejournal.com/lolla_flo/18715700/10648/original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9758" y="1612329"/>
              <a:ext cx="5864484" cy="43983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258665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0" y="283"/>
            <a:ext cx="9143245" cy="6857434"/>
          </a:xfrm>
          <a:prstGeom prst="rect">
            <a:avLst/>
          </a:prstGeom>
        </p:spPr>
      </p:pic>
      <p:pic>
        <p:nvPicPr>
          <p:cNvPr id="5" name="Рисунок 4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755576" y="1755205"/>
            <a:ext cx="8158260" cy="2160240"/>
            <a:chOff x="755576" y="1755205"/>
            <a:chExt cx="8158260" cy="2160240"/>
          </a:xfrm>
        </p:grpSpPr>
        <p:pic>
          <p:nvPicPr>
            <p:cNvPr id="4" name="Picture 2" descr="C:\Users\Елена\Desktop\Безимени-1.png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55576" y="1755205"/>
              <a:ext cx="1174526" cy="2160240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2201449" y="2618837"/>
              <a:ext cx="67123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latin typeface="Comic Sans MS" panose="030F0702030302020204" pitchFamily="66" charset="0"/>
                </a:rPr>
                <a:t>Растение с самыми крупными цветками.</a:t>
              </a:r>
              <a:endParaRPr lang="ru-RU" sz="24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Овал 9"/>
          <p:cNvSpPr/>
          <p:nvPr/>
        </p:nvSpPr>
        <p:spPr>
          <a:xfrm>
            <a:off x="7956376" y="226518"/>
            <a:ext cx="957460" cy="95746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40</a:t>
            </a:r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01449" y="260648"/>
            <a:ext cx="4477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Самые-самые</a:t>
            </a:r>
            <a:endParaRPr lang="ru-RU" sz="54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455165" y="1597024"/>
            <a:ext cx="6233671" cy="5023452"/>
            <a:chOff x="1455165" y="1597024"/>
            <a:chExt cx="6233671" cy="5023452"/>
          </a:xfrm>
        </p:grpSpPr>
        <p:sp>
          <p:nvSpPr>
            <p:cNvPr id="7" name="TextBox 6"/>
            <p:cNvSpPr txBox="1"/>
            <p:nvPr/>
          </p:nvSpPr>
          <p:spPr>
            <a:xfrm>
              <a:off x="3457753" y="6097256"/>
              <a:ext cx="22284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КУВШИНКА</a:t>
              </a:r>
              <a:endParaRPr lang="ru-RU" sz="28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098" name="Picture 2" descr="http://ogorodsadovod.com/sites/default/files/u508/2014/05/1_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5165" y="1597024"/>
              <a:ext cx="6233671" cy="44644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312393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97" y="283"/>
            <a:ext cx="9167897" cy="6857434"/>
          </a:xfrm>
          <a:prstGeom prst="rect">
            <a:avLst/>
          </a:prstGeom>
        </p:spPr>
      </p:pic>
      <p:pic>
        <p:nvPicPr>
          <p:cNvPr id="5" name="Рисунок 4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755576" y="1755205"/>
            <a:ext cx="6691031" cy="2160240"/>
            <a:chOff x="755576" y="1755205"/>
            <a:chExt cx="6691031" cy="2160240"/>
          </a:xfrm>
        </p:grpSpPr>
        <p:pic>
          <p:nvPicPr>
            <p:cNvPr id="4" name="Picture 2" descr="C:\Users\Елена\Desktop\Безимени-1.png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55576" y="1755205"/>
              <a:ext cx="1174526" cy="2160240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3131840" y="2618837"/>
              <a:ext cx="43147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latin typeface="Comic Sans MS" panose="030F0702030302020204" pitchFamily="66" charset="0"/>
                </a:rPr>
                <a:t>Самая быстрая птица.</a:t>
              </a:r>
              <a:endParaRPr lang="ru-RU" sz="28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Овал 9"/>
          <p:cNvSpPr/>
          <p:nvPr/>
        </p:nvSpPr>
        <p:spPr>
          <a:xfrm>
            <a:off x="7956376" y="226518"/>
            <a:ext cx="957460" cy="95746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50</a:t>
            </a:r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01449" y="260648"/>
            <a:ext cx="4477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Самые-самые</a:t>
            </a:r>
            <a:endParaRPr lang="ru-RU" sz="54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255192" y="1596717"/>
            <a:ext cx="6633616" cy="5048261"/>
            <a:chOff x="1255192" y="1596717"/>
            <a:chExt cx="6633616" cy="5048261"/>
          </a:xfrm>
        </p:grpSpPr>
        <p:sp>
          <p:nvSpPr>
            <p:cNvPr id="7" name="TextBox 6"/>
            <p:cNvSpPr txBox="1"/>
            <p:nvPr/>
          </p:nvSpPr>
          <p:spPr>
            <a:xfrm>
              <a:off x="3693394" y="6121758"/>
              <a:ext cx="1757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САПСАН</a:t>
              </a:r>
              <a:endParaRPr lang="ru-RU" sz="28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122" name="Picture 2" descr="http://farm3.staticflickr.com/2542/5841037398_3a23063b90_b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192" y="1596717"/>
              <a:ext cx="6633616" cy="442457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243796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000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pic>
        <p:nvPicPr>
          <p:cNvPr id="15" name="Рисунок 14" descr="дом-6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961876" y="260648"/>
            <a:ext cx="29566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Растения</a:t>
            </a:r>
            <a:endParaRPr lang="ru-RU" sz="5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55576" y="1755205"/>
            <a:ext cx="8064896" cy="2685975"/>
            <a:chOff x="755576" y="1755205"/>
            <a:chExt cx="8064896" cy="2685975"/>
          </a:xfrm>
        </p:grpSpPr>
        <p:pic>
          <p:nvPicPr>
            <p:cNvPr id="14" name="Picture 2" descr="C:\Users\Елена\Desktop\Безимени-1.png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55576" y="1755205"/>
              <a:ext cx="1174526" cy="2160240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2123729" y="2132856"/>
              <a:ext cx="669674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2400" b="1" dirty="0" smtClean="0">
                  <a:latin typeface="Comic Sans MS" panose="030F0702030302020204" pitchFamily="66" charset="0"/>
                </a:rPr>
                <a:t>Это известное растение часто сажают в жилых районах городов. Несмотря на неудобства, которые оно создает в период цветения, это дерево является одним из лучших среди растений по очищению воздуха от вредных примесей. </a:t>
              </a:r>
              <a:endParaRPr lang="ru-RU" sz="24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5" name="Овал 4"/>
          <p:cNvSpPr/>
          <p:nvPr/>
        </p:nvSpPr>
        <p:spPr>
          <a:xfrm>
            <a:off x="7956376" y="226518"/>
            <a:ext cx="957460" cy="95746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</a:t>
            </a:r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258530" y="1707058"/>
            <a:ext cx="6363331" cy="4916507"/>
            <a:chOff x="1258530" y="1707058"/>
            <a:chExt cx="6363331" cy="4916507"/>
          </a:xfrm>
        </p:grpSpPr>
        <p:sp>
          <p:nvSpPr>
            <p:cNvPr id="4" name="TextBox 3"/>
            <p:cNvSpPr txBox="1"/>
            <p:nvPr/>
          </p:nvSpPr>
          <p:spPr>
            <a:xfrm>
              <a:off x="3532737" y="6100345"/>
              <a:ext cx="18149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ТОПОЛЬ</a:t>
              </a:r>
              <a:endParaRPr lang="ru-RU" sz="28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6396" name="Picture 12" descr="http://muzmix.com/images/songs/128319/1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530" y="1707058"/>
              <a:ext cx="6363331" cy="424222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313326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000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" y="0"/>
            <a:ext cx="9143245" cy="6857434"/>
          </a:xfrm>
          <a:prstGeom prst="rect">
            <a:avLst/>
          </a:prstGeom>
        </p:spPr>
      </p:pic>
      <p:pic>
        <p:nvPicPr>
          <p:cNvPr id="15" name="Рисунок 14" descr="дом-6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961876" y="260648"/>
            <a:ext cx="29566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Растения</a:t>
            </a:r>
            <a:endParaRPr lang="ru-RU" sz="5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55576" y="1755205"/>
            <a:ext cx="7992888" cy="2316643"/>
            <a:chOff x="755576" y="1755205"/>
            <a:chExt cx="7992888" cy="2316643"/>
          </a:xfrm>
        </p:grpSpPr>
        <p:pic>
          <p:nvPicPr>
            <p:cNvPr id="14" name="Picture 2" descr="C:\Users\Елена\Desktop\Безимени-1.png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55576" y="1755205"/>
              <a:ext cx="1174526" cy="2160240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2123729" y="2132856"/>
              <a:ext cx="662473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2400" b="1" dirty="0" smtClean="0">
                  <a:latin typeface="Comic Sans MS" panose="030F0702030302020204" pitchFamily="66" charset="0"/>
                </a:rPr>
                <a:t>Это стройное дерево растет на севере Америки и в старину было единственным источником сахара для местных племен. А теперь его лист изображен на флаге Канады.</a:t>
              </a:r>
              <a:endParaRPr lang="ru-RU" sz="24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5" name="Овал 4"/>
          <p:cNvSpPr/>
          <p:nvPr/>
        </p:nvSpPr>
        <p:spPr>
          <a:xfrm>
            <a:off x="7956376" y="226518"/>
            <a:ext cx="957460" cy="95746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667400" y="1577956"/>
            <a:ext cx="5809951" cy="5042520"/>
            <a:chOff x="1667400" y="1577956"/>
            <a:chExt cx="5809951" cy="5042520"/>
          </a:xfrm>
        </p:grpSpPr>
        <p:sp>
          <p:nvSpPr>
            <p:cNvPr id="4" name="TextBox 3"/>
            <p:cNvSpPr txBox="1"/>
            <p:nvPr/>
          </p:nvSpPr>
          <p:spPr>
            <a:xfrm>
              <a:off x="3983914" y="6097256"/>
              <a:ext cx="11769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КЛЁН</a:t>
              </a:r>
              <a:endParaRPr lang="ru-RU" sz="28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3074" name="Picture 2" descr="http://www.udec.ru/big-images/1103-66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7400" y="1577956"/>
              <a:ext cx="5809951" cy="43713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249372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000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pic>
        <p:nvPicPr>
          <p:cNvPr id="15" name="Рисунок 14" descr="дом-6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961876" y="260648"/>
            <a:ext cx="29566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Растения</a:t>
            </a:r>
            <a:endParaRPr lang="ru-RU" sz="5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55576" y="1755205"/>
            <a:ext cx="7920881" cy="2160240"/>
            <a:chOff x="755576" y="1755205"/>
            <a:chExt cx="7920881" cy="2160240"/>
          </a:xfrm>
        </p:grpSpPr>
        <p:pic>
          <p:nvPicPr>
            <p:cNvPr id="14" name="Picture 2" descr="C:\Users\Елена\Desktop\Безимени-1.png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55576" y="1755205"/>
              <a:ext cx="1174526" cy="2160240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2123729" y="2132856"/>
              <a:ext cx="655272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2400" b="1" dirty="0" smtClean="0">
                  <a:latin typeface="Comic Sans MS" panose="030F0702030302020204" pitchFamily="66" charset="0"/>
                </a:rPr>
                <a:t>Название этого дерева происходит от слова «лист», а вот листьев на нем как раз и нет.</a:t>
              </a:r>
              <a:endParaRPr lang="ru-RU" sz="24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5" name="Овал 4"/>
          <p:cNvSpPr/>
          <p:nvPr/>
        </p:nvSpPr>
        <p:spPr>
          <a:xfrm>
            <a:off x="7956376" y="226518"/>
            <a:ext cx="957460" cy="95746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30</a:t>
            </a:r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632456" y="1543993"/>
            <a:ext cx="5879085" cy="5073893"/>
            <a:chOff x="1632456" y="1543993"/>
            <a:chExt cx="5879085" cy="5073893"/>
          </a:xfrm>
        </p:grpSpPr>
        <p:sp>
          <p:nvSpPr>
            <p:cNvPr id="4" name="TextBox 3"/>
            <p:cNvSpPr txBox="1"/>
            <p:nvPr/>
          </p:nvSpPr>
          <p:spPr>
            <a:xfrm>
              <a:off x="2940427" y="6094666"/>
              <a:ext cx="29995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ЛИСТВЕННИЦА</a:t>
              </a:r>
              <a:endParaRPr lang="ru-RU" sz="28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2289" name="Picture 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456" y="1543993"/>
              <a:ext cx="5879085" cy="440528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114008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000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pic>
        <p:nvPicPr>
          <p:cNvPr id="15" name="Рисунок 14" descr="дом-6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961876" y="260648"/>
            <a:ext cx="29566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Растения</a:t>
            </a:r>
            <a:endParaRPr lang="ru-RU" sz="5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55576" y="1755205"/>
            <a:ext cx="7992888" cy="2160240"/>
            <a:chOff x="755576" y="1755205"/>
            <a:chExt cx="7992888" cy="2160240"/>
          </a:xfrm>
        </p:grpSpPr>
        <p:pic>
          <p:nvPicPr>
            <p:cNvPr id="14" name="Picture 2" descr="C:\Users\Елена\Desktop\Безимени-1.png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55576" y="1755205"/>
              <a:ext cx="1174526" cy="2160240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2138239" y="2133253"/>
              <a:ext cx="66102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2400" b="1" dirty="0" smtClean="0">
                  <a:latin typeface="Comic Sans MS" panose="030F0702030302020204" pitchFamily="66" charset="0"/>
                </a:rPr>
                <a:t>Какое дерево во Франции называют «деревом мудрости» и в лекарственных целях используют его листья, сок, почки и корень?</a:t>
              </a:r>
              <a:endParaRPr lang="ru-RU" sz="24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5" name="Овал 4"/>
          <p:cNvSpPr/>
          <p:nvPr/>
        </p:nvSpPr>
        <p:spPr>
          <a:xfrm>
            <a:off x="7956376" y="226518"/>
            <a:ext cx="957460" cy="95746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40</a:t>
            </a:r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643539" y="1589128"/>
            <a:ext cx="5856919" cy="5034133"/>
            <a:chOff x="1643539" y="1589128"/>
            <a:chExt cx="5856919" cy="5034133"/>
          </a:xfrm>
        </p:grpSpPr>
        <p:sp>
          <p:nvSpPr>
            <p:cNvPr id="10" name="TextBox 9"/>
            <p:cNvSpPr txBox="1"/>
            <p:nvPr/>
          </p:nvSpPr>
          <p:spPr>
            <a:xfrm>
              <a:off x="3680213" y="6100041"/>
              <a:ext cx="15199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БЕРЁЗА</a:t>
              </a:r>
              <a:endParaRPr lang="ru-RU" sz="28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4340" name="Picture 4" descr="http://kudesniki.org/sites/default/files/belaya-bereza_0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539" y="1589128"/>
              <a:ext cx="5856919" cy="43601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17729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000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" y="17140"/>
            <a:ext cx="9143245" cy="6857434"/>
          </a:xfrm>
          <a:prstGeom prst="rect">
            <a:avLst/>
          </a:prstGeom>
        </p:spPr>
      </p:pic>
      <p:pic>
        <p:nvPicPr>
          <p:cNvPr id="15" name="Рисунок 14" descr="дом-6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961876" y="260648"/>
            <a:ext cx="29566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Растения</a:t>
            </a:r>
            <a:endParaRPr lang="ru-RU" sz="5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55576" y="1755205"/>
            <a:ext cx="7992888" cy="2160240"/>
            <a:chOff x="755576" y="1755205"/>
            <a:chExt cx="7992888" cy="2160240"/>
          </a:xfrm>
        </p:grpSpPr>
        <p:pic>
          <p:nvPicPr>
            <p:cNvPr id="14" name="Picture 2" descr="C:\Users\Елена\Desktop\Безимени-1.png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55576" y="1755205"/>
              <a:ext cx="1174526" cy="2160240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2123729" y="2132856"/>
              <a:ext cx="662473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2400" b="1" dirty="0" smtClean="0">
                  <a:latin typeface="Comic Sans MS" panose="030F0702030302020204" pitchFamily="66" charset="0"/>
                </a:rPr>
                <a:t>По русской народной примете, лето начинается, когда зацветает культурный кустарник, и кончается, когда отцветает полевой цветок.</a:t>
              </a:r>
              <a:endParaRPr lang="ru-RU" sz="24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5" name="Овал 4"/>
          <p:cNvSpPr/>
          <p:nvPr/>
        </p:nvSpPr>
        <p:spPr>
          <a:xfrm>
            <a:off x="7956376" y="226518"/>
            <a:ext cx="957460" cy="95746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50</a:t>
            </a:r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23527" y="1628800"/>
            <a:ext cx="8545780" cy="4991676"/>
            <a:chOff x="323527" y="1628800"/>
            <a:chExt cx="8545780" cy="4991676"/>
          </a:xfrm>
        </p:grpSpPr>
        <p:sp>
          <p:nvSpPr>
            <p:cNvPr id="4" name="TextBox 3"/>
            <p:cNvSpPr txBox="1"/>
            <p:nvPr/>
          </p:nvSpPr>
          <p:spPr>
            <a:xfrm>
              <a:off x="2623033" y="6097256"/>
              <a:ext cx="41649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СИРЕНЬ И ИВАН-ЧАЙ</a:t>
              </a:r>
              <a:endParaRPr lang="ru-RU" sz="28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3314" name="Picture 2" descr="http://jailbird.ru/Photo/Jailbird.Ru_1102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4" t="1838" r="1568" b="6975"/>
            <a:stretch/>
          </p:blipFill>
          <p:spPr bwMode="auto">
            <a:xfrm>
              <a:off x="4198406" y="2348880"/>
              <a:ext cx="4670901" cy="348822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3316" name="Picture 4" descr="http://o-chae.com/uploads/posts/2013-11/1384437437_ivan-chay-ili-koporskiy-chay-poleznye-svoystva-ivan-chaya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7" y="1628800"/>
              <a:ext cx="4313643" cy="303577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333409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pic>
        <p:nvPicPr>
          <p:cNvPr id="5" name="Рисунок 4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755576" y="1755205"/>
            <a:ext cx="7823545" cy="2160240"/>
            <a:chOff x="755576" y="1755205"/>
            <a:chExt cx="7823545" cy="2160240"/>
          </a:xfrm>
        </p:grpSpPr>
        <p:pic>
          <p:nvPicPr>
            <p:cNvPr id="4" name="Picture 2" descr="C:\Users\Елена\Desktop\Безимени-1.png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55576" y="1755205"/>
              <a:ext cx="1174526" cy="2160240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2123728" y="2132856"/>
              <a:ext cx="645539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2400" b="1" dirty="0" smtClean="0">
                  <a:latin typeface="Comic Sans MS" panose="030F0702030302020204" pitchFamily="66" charset="0"/>
                </a:rPr>
                <a:t>Этот паук–«домосед» если выбирается из норки – тянет за собой путеводную паутину, по ней возвращается обратно. Иначе заблудится.</a:t>
              </a:r>
              <a:endParaRPr lang="ru-RU" sz="24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574448" y="1755205"/>
            <a:ext cx="7975726" cy="4791283"/>
            <a:chOff x="574448" y="1755205"/>
            <a:chExt cx="7975726" cy="4791283"/>
          </a:xfrm>
        </p:grpSpPr>
        <p:sp>
          <p:nvSpPr>
            <p:cNvPr id="7" name="TextBox 6"/>
            <p:cNvSpPr txBox="1"/>
            <p:nvPr/>
          </p:nvSpPr>
          <p:spPr>
            <a:xfrm>
              <a:off x="1954134" y="6023268"/>
              <a:ext cx="52357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ТАРАНТУЛ ЮЖНОРУССКИЙ</a:t>
              </a:r>
              <a:endParaRPr lang="ru-RU" sz="28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8" name="Picture 2" descr="http://delogazeta.ru/up/news/2013/2013-7-12-tarantul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448" y="1755205"/>
              <a:ext cx="7975726" cy="403344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sp>
        <p:nvSpPr>
          <p:cNvPr id="10" name="Овал 9"/>
          <p:cNvSpPr/>
          <p:nvPr/>
        </p:nvSpPr>
        <p:spPr>
          <a:xfrm>
            <a:off x="7956376" y="226518"/>
            <a:ext cx="957460" cy="95746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</a:t>
            </a:r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40760" y="260648"/>
            <a:ext cx="33988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Животные</a:t>
            </a:r>
            <a:endParaRPr lang="ru-RU" sz="5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142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pic>
        <p:nvPicPr>
          <p:cNvPr id="5" name="Рисунок 4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755576" y="1755205"/>
            <a:ext cx="7823545" cy="2316643"/>
            <a:chOff x="755576" y="1755205"/>
            <a:chExt cx="7823545" cy="2316643"/>
          </a:xfrm>
        </p:grpSpPr>
        <p:pic>
          <p:nvPicPr>
            <p:cNvPr id="4" name="Picture 2" descr="C:\Users\Елена\Desktop\Безимени-1.png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55576" y="1755205"/>
              <a:ext cx="1174526" cy="2160240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2123728" y="2132856"/>
              <a:ext cx="645539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2400" b="1" dirty="0" smtClean="0">
                  <a:latin typeface="Comic Sans MS" panose="030F0702030302020204" pitchFamily="66" charset="0"/>
                </a:rPr>
                <a:t>Один из лучших «</a:t>
              </a:r>
              <a:r>
                <a:rPr lang="ru-RU" sz="2400" b="1" dirty="0" err="1" smtClean="0">
                  <a:latin typeface="Comic Sans MS" panose="030F0702030302020204" pitchFamily="66" charset="0"/>
                </a:rPr>
                <a:t>копальщиков</a:t>
              </a:r>
              <a:r>
                <a:rPr lang="ru-RU" sz="2400" b="1" dirty="0" smtClean="0">
                  <a:latin typeface="Comic Sans MS" panose="030F0702030302020204" pitchFamily="66" charset="0"/>
                </a:rPr>
                <a:t>» в природе. За час может прорыть тоннель длиной 3 метра, за ночь – больше 70 метров! Роет вывернутыми наружу лапами, вращаясь вокруг оси тела.</a:t>
              </a:r>
              <a:endParaRPr lang="ru-RU" sz="24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Овал 9"/>
          <p:cNvSpPr/>
          <p:nvPr/>
        </p:nvSpPr>
        <p:spPr>
          <a:xfrm>
            <a:off x="7956376" y="226518"/>
            <a:ext cx="957460" cy="95746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40760" y="260648"/>
            <a:ext cx="33988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Животные</a:t>
            </a:r>
            <a:endParaRPr lang="ru-RU" sz="5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656574" y="1595635"/>
            <a:ext cx="5830849" cy="5024841"/>
            <a:chOff x="1656574" y="1595635"/>
            <a:chExt cx="5830849" cy="5024841"/>
          </a:xfrm>
        </p:grpSpPr>
        <p:sp>
          <p:nvSpPr>
            <p:cNvPr id="7" name="TextBox 6"/>
            <p:cNvSpPr txBox="1"/>
            <p:nvPr/>
          </p:nvSpPr>
          <p:spPr>
            <a:xfrm>
              <a:off x="2558467" y="6097256"/>
              <a:ext cx="40270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КРОТ ЕВРОПЕЙСКИЙ</a:t>
              </a:r>
              <a:endParaRPr lang="ru-RU" sz="28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1506" name="Picture 2" descr="http://www.kaktusenok.com/img_data/20131221021214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6574" y="1595635"/>
              <a:ext cx="5830849" cy="437587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7638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369" y="0"/>
            <a:ext cx="6291263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812163"/>
              </p:ext>
            </p:extLst>
          </p:nvPr>
        </p:nvGraphicFramePr>
        <p:xfrm>
          <a:off x="467544" y="1700808"/>
          <a:ext cx="8208912" cy="4752530"/>
        </p:xfrm>
        <a:graphic>
          <a:graphicData uri="http://schemas.openxmlformats.org/drawingml/2006/table">
            <a:tbl>
              <a:tblPr firstRow="1" bandRow="1">
                <a:noFill/>
                <a:tableStyleId>{2D5ABB26-0587-4C30-8999-92F81FD0307C}</a:tableStyleId>
              </a:tblPr>
              <a:tblGrid>
                <a:gridCol w="2808312"/>
                <a:gridCol w="1080120"/>
                <a:gridCol w="1080120"/>
                <a:gridCol w="1080120"/>
                <a:gridCol w="1080120"/>
                <a:gridCol w="1080120"/>
              </a:tblGrid>
              <a:tr h="950506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4F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4F4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4F4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4F4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4F4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4F4F"/>
                    </a:solidFill>
                  </a:tcPr>
                </a:tc>
              </a:tr>
              <a:tr h="950506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  <a:tr h="950506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00B050"/>
                    </a:solidFill>
                  </a:tcPr>
                </a:tc>
              </a:tr>
              <a:tr h="950506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9966FF"/>
                    </a:solidFill>
                  </a:tcPr>
                </a:tc>
              </a:tr>
              <a:tr h="95050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755576" y="5517232"/>
            <a:ext cx="2190023" cy="890115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Памятники</a:t>
            </a:r>
          </a:p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природы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7111" y="2905894"/>
            <a:ext cx="2686954" cy="496161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Самые-самые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9791" y="4797152"/>
            <a:ext cx="2061591" cy="496161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Животные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0853" y="3861048"/>
            <a:ext cx="1799468" cy="496161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Растения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4571999" y="1916832"/>
            <a:ext cx="601447" cy="496161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3528000" y="5714208"/>
            <a:ext cx="601447" cy="496161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10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3528000" y="3861047"/>
            <a:ext cx="601447" cy="496161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10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7" action="ppaction://hlinksldjump"/>
          </p:cNvPr>
          <p:cNvSpPr/>
          <p:nvPr/>
        </p:nvSpPr>
        <p:spPr>
          <a:xfrm>
            <a:off x="3528000" y="2905895"/>
            <a:ext cx="601447" cy="496161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10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8" action="ppaction://hlinksldjump"/>
          </p:cNvPr>
          <p:cNvSpPr/>
          <p:nvPr/>
        </p:nvSpPr>
        <p:spPr>
          <a:xfrm>
            <a:off x="3528000" y="1918800"/>
            <a:ext cx="601447" cy="496161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10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30492" y="1719854"/>
            <a:ext cx="1640193" cy="890115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Красная</a:t>
            </a:r>
          </a:p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книга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9" action="ppaction://hlinksldjump"/>
          </p:cNvPr>
          <p:cNvSpPr/>
          <p:nvPr/>
        </p:nvSpPr>
        <p:spPr>
          <a:xfrm>
            <a:off x="4572000" y="4797148"/>
            <a:ext cx="601447" cy="496161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10" action="ppaction://hlinksldjump"/>
          </p:cNvPr>
          <p:cNvSpPr/>
          <p:nvPr/>
        </p:nvSpPr>
        <p:spPr>
          <a:xfrm>
            <a:off x="3528000" y="4797151"/>
            <a:ext cx="601447" cy="496161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10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11" action="ppaction://hlinksldjump"/>
          </p:cNvPr>
          <p:cNvSpPr/>
          <p:nvPr/>
        </p:nvSpPr>
        <p:spPr>
          <a:xfrm>
            <a:off x="4572000" y="2905895"/>
            <a:ext cx="601447" cy="496161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2" action="ppaction://hlinksldjump"/>
          </p:cNvPr>
          <p:cNvSpPr/>
          <p:nvPr/>
        </p:nvSpPr>
        <p:spPr>
          <a:xfrm>
            <a:off x="4572000" y="3861046"/>
            <a:ext cx="601447" cy="496161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" name="Прямоугольник 20">
            <a:hlinkClick r:id="rId13" action="ppaction://hlinksldjump"/>
          </p:cNvPr>
          <p:cNvSpPr/>
          <p:nvPr/>
        </p:nvSpPr>
        <p:spPr>
          <a:xfrm>
            <a:off x="4572000" y="5714207"/>
            <a:ext cx="601447" cy="496161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Прямоугольник 21">
            <a:hlinkClick r:id="rId14" action="ppaction://hlinksldjump"/>
          </p:cNvPr>
          <p:cNvSpPr/>
          <p:nvPr/>
        </p:nvSpPr>
        <p:spPr>
          <a:xfrm>
            <a:off x="5652000" y="1916832"/>
            <a:ext cx="601447" cy="496161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30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" name="Прямоугольник 22">
            <a:hlinkClick r:id="rId15" action="ppaction://hlinksldjump"/>
          </p:cNvPr>
          <p:cNvSpPr/>
          <p:nvPr/>
        </p:nvSpPr>
        <p:spPr>
          <a:xfrm>
            <a:off x="5652000" y="2905893"/>
            <a:ext cx="601447" cy="496161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30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4" name="Прямоугольник 23">
            <a:hlinkClick r:id="rId16" action="ppaction://hlinksldjump"/>
          </p:cNvPr>
          <p:cNvSpPr/>
          <p:nvPr/>
        </p:nvSpPr>
        <p:spPr>
          <a:xfrm>
            <a:off x="7776000" y="1916830"/>
            <a:ext cx="601447" cy="496161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50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17" action="ppaction://hlinksldjump"/>
          </p:cNvPr>
          <p:cNvSpPr/>
          <p:nvPr/>
        </p:nvSpPr>
        <p:spPr>
          <a:xfrm>
            <a:off x="6732239" y="1918800"/>
            <a:ext cx="601447" cy="496161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40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6" name="Прямоугольник 25">
            <a:hlinkClick r:id="rId18" action="ppaction://hlinksldjump"/>
          </p:cNvPr>
          <p:cNvSpPr/>
          <p:nvPr/>
        </p:nvSpPr>
        <p:spPr>
          <a:xfrm>
            <a:off x="6732239" y="2905891"/>
            <a:ext cx="601447" cy="496161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40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7" name="Прямоугольник 26">
            <a:hlinkClick r:id="rId19" action="ppaction://hlinksldjump"/>
          </p:cNvPr>
          <p:cNvSpPr/>
          <p:nvPr/>
        </p:nvSpPr>
        <p:spPr>
          <a:xfrm>
            <a:off x="5651999" y="3862800"/>
            <a:ext cx="601447" cy="496161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30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8" name="Прямоугольник 27">
            <a:hlinkClick r:id="rId20" action="ppaction://hlinksldjump"/>
          </p:cNvPr>
          <p:cNvSpPr/>
          <p:nvPr/>
        </p:nvSpPr>
        <p:spPr>
          <a:xfrm>
            <a:off x="7776000" y="2905892"/>
            <a:ext cx="601447" cy="496161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50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9" name="Прямоугольник 28">
            <a:hlinkClick r:id="rId21" action="ppaction://hlinksldjump"/>
          </p:cNvPr>
          <p:cNvSpPr/>
          <p:nvPr/>
        </p:nvSpPr>
        <p:spPr>
          <a:xfrm>
            <a:off x="6732000" y="3861048"/>
            <a:ext cx="601447" cy="496161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40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0" name="Прямоугольник 29">
            <a:hlinkClick r:id="rId22" action="ppaction://hlinksldjump"/>
          </p:cNvPr>
          <p:cNvSpPr/>
          <p:nvPr/>
        </p:nvSpPr>
        <p:spPr>
          <a:xfrm>
            <a:off x="7776000" y="3862800"/>
            <a:ext cx="601447" cy="496161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50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1" name="Прямоугольник 30">
            <a:hlinkClick r:id="rId23" action="ppaction://hlinksldjump"/>
          </p:cNvPr>
          <p:cNvSpPr/>
          <p:nvPr/>
        </p:nvSpPr>
        <p:spPr>
          <a:xfrm>
            <a:off x="5652000" y="4797147"/>
            <a:ext cx="601447" cy="496161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30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2" name="Прямоугольник 31">
            <a:hlinkClick r:id="rId24" action="ppaction://hlinksldjump"/>
          </p:cNvPr>
          <p:cNvSpPr/>
          <p:nvPr/>
        </p:nvSpPr>
        <p:spPr>
          <a:xfrm>
            <a:off x="6804248" y="4797152"/>
            <a:ext cx="601447" cy="496161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40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3" name="Прямоугольник 32">
            <a:hlinkClick r:id="rId25" action="ppaction://hlinksldjump"/>
          </p:cNvPr>
          <p:cNvSpPr/>
          <p:nvPr/>
        </p:nvSpPr>
        <p:spPr>
          <a:xfrm>
            <a:off x="7776000" y="4798800"/>
            <a:ext cx="601447" cy="496161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50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4" name="Прямоугольник 33">
            <a:hlinkClick r:id="rId26" action="ppaction://hlinksldjump"/>
          </p:cNvPr>
          <p:cNvSpPr/>
          <p:nvPr/>
        </p:nvSpPr>
        <p:spPr>
          <a:xfrm>
            <a:off x="5652000" y="5714208"/>
            <a:ext cx="601447" cy="496161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30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5" name="Прямоугольник 34">
            <a:hlinkClick r:id="rId27" action="ppaction://hlinksldjump"/>
          </p:cNvPr>
          <p:cNvSpPr/>
          <p:nvPr/>
        </p:nvSpPr>
        <p:spPr>
          <a:xfrm>
            <a:off x="6804000" y="5713200"/>
            <a:ext cx="601447" cy="496161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40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6" name="Прямоугольник 35">
            <a:hlinkClick r:id="rId28" action="ppaction://hlinksldjump"/>
          </p:cNvPr>
          <p:cNvSpPr/>
          <p:nvPr/>
        </p:nvSpPr>
        <p:spPr>
          <a:xfrm>
            <a:off x="7776000" y="5713200"/>
            <a:ext cx="601447" cy="496161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50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550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pic>
        <p:nvPicPr>
          <p:cNvPr id="5" name="Рисунок 4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755576" y="1755205"/>
            <a:ext cx="7823545" cy="2316643"/>
            <a:chOff x="755576" y="1755205"/>
            <a:chExt cx="7823545" cy="2316643"/>
          </a:xfrm>
        </p:grpSpPr>
        <p:pic>
          <p:nvPicPr>
            <p:cNvPr id="4" name="Picture 2" descr="C:\Users\Елена\Desktop\Безимени-1.png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55576" y="1755205"/>
              <a:ext cx="1174526" cy="2160240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2123728" y="2132856"/>
              <a:ext cx="645539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2400" b="1" dirty="0" smtClean="0">
                  <a:latin typeface="Comic Sans MS" panose="030F0702030302020204" pitchFamily="66" charset="0"/>
                </a:rPr>
                <a:t>Этот небольшой лесной хищник дал название целому семейству. За ярко-жёлтое, иногда почти оранжевое, пятно на горле этого зверька называют «</a:t>
              </a:r>
              <a:r>
                <a:rPr lang="ru-RU" sz="2400" b="1" dirty="0" err="1" smtClean="0">
                  <a:latin typeface="Comic Sans MS" panose="030F0702030302020204" pitchFamily="66" charset="0"/>
                </a:rPr>
                <a:t>желтодушка</a:t>
              </a:r>
              <a:r>
                <a:rPr lang="ru-RU" sz="2400" b="1" dirty="0" smtClean="0">
                  <a:latin typeface="Comic Sans MS" panose="030F0702030302020204" pitchFamily="66" charset="0"/>
                </a:rPr>
                <a:t>».</a:t>
              </a:r>
              <a:endParaRPr lang="ru-RU" sz="24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Овал 9"/>
          <p:cNvSpPr/>
          <p:nvPr/>
        </p:nvSpPr>
        <p:spPr>
          <a:xfrm>
            <a:off x="7956376" y="226518"/>
            <a:ext cx="957460" cy="95746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30</a:t>
            </a:r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40760" y="260648"/>
            <a:ext cx="33988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Животные</a:t>
            </a:r>
            <a:endParaRPr lang="ru-RU" sz="5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586310" y="1470747"/>
            <a:ext cx="5971377" cy="5149729"/>
            <a:chOff x="1586310" y="1470747"/>
            <a:chExt cx="5971377" cy="5149729"/>
          </a:xfrm>
        </p:grpSpPr>
        <p:sp>
          <p:nvSpPr>
            <p:cNvPr id="7" name="TextBox 6"/>
            <p:cNvSpPr txBox="1"/>
            <p:nvPr/>
          </p:nvSpPr>
          <p:spPr>
            <a:xfrm>
              <a:off x="2892693" y="6097256"/>
              <a:ext cx="3358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КУНИЦА ЛЕСНАЯ</a:t>
              </a:r>
              <a:endParaRPr lang="ru-RU" sz="28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0482" name="Picture 2" descr="http://farm9.staticflickr.com/8009/7248292514_ffd87c6a39_b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6310" y="1470747"/>
              <a:ext cx="5971377" cy="44785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396582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pic>
        <p:nvPicPr>
          <p:cNvPr id="5" name="Рисунок 4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755576" y="1755205"/>
            <a:ext cx="7823545" cy="2316643"/>
            <a:chOff x="755576" y="1755205"/>
            <a:chExt cx="7823545" cy="2316643"/>
          </a:xfrm>
        </p:grpSpPr>
        <p:pic>
          <p:nvPicPr>
            <p:cNvPr id="4" name="Picture 2" descr="C:\Users\Елена\Desktop\Безимени-1.png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55576" y="1755205"/>
              <a:ext cx="1174526" cy="2160240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2123728" y="2132856"/>
              <a:ext cx="645539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2400" b="1" dirty="0" smtClean="0">
                  <a:latin typeface="Comic Sans MS" panose="030F0702030302020204" pitchFamily="66" charset="0"/>
                </a:rPr>
                <a:t>Эта бабочка названа в честь древнегреческого бога солнца. Летает только в солнечную погоду. Для защиты издаёт «шипение» – скребёт ножками по крыльям.</a:t>
              </a:r>
              <a:endParaRPr lang="ru-RU" sz="24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Овал 9"/>
          <p:cNvSpPr/>
          <p:nvPr/>
        </p:nvSpPr>
        <p:spPr>
          <a:xfrm>
            <a:off x="7956376" y="226518"/>
            <a:ext cx="957460" cy="95746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40</a:t>
            </a:r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40760" y="260648"/>
            <a:ext cx="33988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Животные</a:t>
            </a:r>
            <a:endParaRPr lang="ru-RU" sz="5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264405" y="1680652"/>
            <a:ext cx="6615191" cy="4939824"/>
            <a:chOff x="1264405" y="1680652"/>
            <a:chExt cx="6615191" cy="4939824"/>
          </a:xfrm>
        </p:grpSpPr>
        <p:sp>
          <p:nvSpPr>
            <p:cNvPr id="7" name="TextBox 6"/>
            <p:cNvSpPr txBox="1"/>
            <p:nvPr/>
          </p:nvSpPr>
          <p:spPr>
            <a:xfrm>
              <a:off x="3687784" y="6097256"/>
              <a:ext cx="21515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АПОЛЛОН</a:t>
              </a:r>
              <a:endParaRPr lang="ru-RU" sz="28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9458" name="Picture 2" descr="http://img.megaobzor.com/charley/Babochki/Parnassius%20apollo/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405" y="1680652"/>
              <a:ext cx="6615191" cy="43924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84383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pic>
        <p:nvPicPr>
          <p:cNvPr id="5" name="Рисунок 4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755576" y="1755205"/>
            <a:ext cx="7823545" cy="2160240"/>
            <a:chOff x="755576" y="1755205"/>
            <a:chExt cx="7823545" cy="2160240"/>
          </a:xfrm>
        </p:grpSpPr>
        <p:pic>
          <p:nvPicPr>
            <p:cNvPr id="4" name="Picture 2" descr="C:\Users\Елена\Desktop\Безимени-1.png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55576" y="1755205"/>
              <a:ext cx="1174526" cy="2160240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2123728" y="2132856"/>
              <a:ext cx="645539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2400" b="1" dirty="0" smtClean="0">
                  <a:latin typeface="Comic Sans MS" panose="030F0702030302020204" pitchFamily="66" charset="0"/>
                </a:rPr>
                <a:t>Единственное насекомое, которое может поворачивать голову на 180 градусов! Универсальный мастер маскировки и прожорливый хищник!</a:t>
              </a:r>
              <a:endParaRPr lang="ru-RU" sz="24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Овал 9"/>
          <p:cNvSpPr/>
          <p:nvPr/>
        </p:nvSpPr>
        <p:spPr>
          <a:xfrm>
            <a:off x="7956376" y="226518"/>
            <a:ext cx="957460" cy="95746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50</a:t>
            </a:r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40760" y="260648"/>
            <a:ext cx="33988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Животные</a:t>
            </a:r>
            <a:endParaRPr lang="ru-RU" sz="5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93842" y="1554056"/>
            <a:ext cx="5556316" cy="5066420"/>
            <a:chOff x="1793842" y="1554056"/>
            <a:chExt cx="5556316" cy="5066420"/>
          </a:xfrm>
        </p:grpSpPr>
        <p:sp>
          <p:nvSpPr>
            <p:cNvPr id="7" name="TextBox 6"/>
            <p:cNvSpPr txBox="1"/>
            <p:nvPr/>
          </p:nvSpPr>
          <p:spPr>
            <a:xfrm>
              <a:off x="1805858" y="6097256"/>
              <a:ext cx="55322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БОГОМОЛ ОБЫКНОВЕННЫЙ</a:t>
              </a:r>
              <a:endParaRPr lang="ru-RU" sz="28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8434" name="Picture 2" descr="http://v-zzz.ru/images/prodlog/bogomol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42" y="1554056"/>
              <a:ext cx="5556316" cy="44692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211341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04" y="283"/>
            <a:ext cx="9143245" cy="6857434"/>
          </a:xfrm>
          <a:prstGeom prst="rect">
            <a:avLst/>
          </a:prstGeom>
        </p:spPr>
      </p:pic>
      <p:pic>
        <p:nvPicPr>
          <p:cNvPr id="5" name="Рисунок 4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755576" y="1755205"/>
            <a:ext cx="7660891" cy="2160240"/>
            <a:chOff x="755576" y="1755205"/>
            <a:chExt cx="7660891" cy="2160240"/>
          </a:xfrm>
        </p:grpSpPr>
        <p:pic>
          <p:nvPicPr>
            <p:cNvPr id="4" name="Picture 2" descr="C:\Users\Елена\Desktop\Безимени-1.png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55576" y="1755205"/>
              <a:ext cx="1174526" cy="2160240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2079762" y="1976453"/>
              <a:ext cx="633670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2400" b="1" dirty="0">
                  <a:latin typeface="Comic Sans MS" panose="030F0702030302020204" pitchFamily="66" charset="0"/>
                </a:rPr>
                <a:t>В Ульяновской области есть местность, называемая Ульяновская Карелия. </a:t>
              </a:r>
              <a:r>
                <a:rPr lang="ru-RU" sz="2400" b="1" dirty="0" smtClean="0">
                  <a:latin typeface="Comic Sans MS" panose="030F0702030302020204" pitchFamily="66" charset="0"/>
                </a:rPr>
                <a:t>Это уникальный природный сад камней. Монолитным глыбам насчитывается 30 млн. лет. </a:t>
              </a:r>
              <a:endParaRPr lang="ru-RU" sz="24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Овал 9"/>
          <p:cNvSpPr/>
          <p:nvPr/>
        </p:nvSpPr>
        <p:spPr>
          <a:xfrm>
            <a:off x="7956376" y="226518"/>
            <a:ext cx="957460" cy="95746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</a:t>
            </a:r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7584" y="260648"/>
            <a:ext cx="65762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Памятники природы</a:t>
            </a:r>
            <a:endParaRPr lang="ru-RU" sz="5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545024" y="1556792"/>
            <a:ext cx="6053952" cy="5063684"/>
            <a:chOff x="1545024" y="1556792"/>
            <a:chExt cx="6053952" cy="5063684"/>
          </a:xfrm>
        </p:grpSpPr>
        <p:pic>
          <p:nvPicPr>
            <p:cNvPr id="13314" name="Picture 2" descr="http://ic.pics.livejournal.com/ul_folk/27460321/45721/45721_900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5024" y="1556792"/>
              <a:ext cx="6053952" cy="45404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2297980" y="6097256"/>
              <a:ext cx="45480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СКРИПИНСКИЕ КУЧУРЫ</a:t>
              </a:r>
              <a:endParaRPr lang="ru-RU" sz="28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250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03" y="283"/>
            <a:ext cx="9143245" cy="6857434"/>
          </a:xfrm>
          <a:prstGeom prst="rect">
            <a:avLst/>
          </a:prstGeom>
        </p:spPr>
      </p:pic>
      <p:pic>
        <p:nvPicPr>
          <p:cNvPr id="5" name="Рисунок 4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755576" y="1755205"/>
            <a:ext cx="7469029" cy="2310823"/>
            <a:chOff x="755576" y="1755205"/>
            <a:chExt cx="7469029" cy="2310823"/>
          </a:xfrm>
        </p:grpSpPr>
        <p:pic>
          <p:nvPicPr>
            <p:cNvPr id="4" name="Picture 2" descr="C:\Users\Елена\Desktop\Безимени-1.png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55576" y="1755205"/>
              <a:ext cx="1174526" cy="2160240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2226585" y="1757704"/>
              <a:ext cx="599802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2400" b="1" dirty="0" smtClean="0">
                  <a:latin typeface="Comic Sans MS" panose="030F0702030302020204" pitchFamily="66" charset="0"/>
                </a:rPr>
                <a:t>Оригинальность этому водоёму придают торфяные плавучие острова с кустарниками и камышами.</a:t>
              </a:r>
            </a:p>
            <a:p>
              <a:pPr algn="just"/>
              <a:r>
                <a:rPr lang="ru-RU" sz="2400" b="1" dirty="0" smtClean="0">
                  <a:latin typeface="Comic Sans MS" panose="030F0702030302020204" pitchFamily="66" charset="0"/>
                </a:rPr>
                <a:t>Существует предание, как девушка Юлия рассыпала бусы и одна из бусин превратилась в этот пруд.</a:t>
              </a:r>
              <a:endParaRPr lang="ru-RU" sz="24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Овал 9"/>
          <p:cNvSpPr/>
          <p:nvPr/>
        </p:nvSpPr>
        <p:spPr>
          <a:xfrm>
            <a:off x="7956376" y="226518"/>
            <a:ext cx="957460" cy="95746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7584" y="260648"/>
            <a:ext cx="65762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Памятники природы</a:t>
            </a:r>
            <a:endParaRPr lang="ru-RU" sz="5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204415" y="1561774"/>
            <a:ext cx="6735170" cy="5058702"/>
            <a:chOff x="1204415" y="1561774"/>
            <a:chExt cx="6735170" cy="5058702"/>
          </a:xfrm>
        </p:grpSpPr>
        <p:sp>
          <p:nvSpPr>
            <p:cNvPr id="7" name="TextBox 6"/>
            <p:cNvSpPr txBox="1"/>
            <p:nvPr/>
          </p:nvSpPr>
          <p:spPr>
            <a:xfrm>
              <a:off x="2726783" y="6097256"/>
              <a:ext cx="36904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ЮЛОВСКОЕ ОЗЕРО</a:t>
              </a:r>
              <a:endParaRPr lang="ru-RU" sz="28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4415" y="1561774"/>
              <a:ext cx="6735170" cy="431549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21971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03" y="283"/>
            <a:ext cx="9143245" cy="6857434"/>
          </a:xfrm>
          <a:prstGeom prst="rect">
            <a:avLst/>
          </a:prstGeom>
        </p:spPr>
      </p:pic>
      <p:pic>
        <p:nvPicPr>
          <p:cNvPr id="5" name="Рисунок 4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755576" y="1755205"/>
            <a:ext cx="7823544" cy="2695837"/>
            <a:chOff x="755576" y="1755205"/>
            <a:chExt cx="7823544" cy="2695837"/>
          </a:xfrm>
        </p:grpSpPr>
        <p:pic>
          <p:nvPicPr>
            <p:cNvPr id="4" name="Picture 2" descr="C:\Users\Елена\Desktop\Безимени-1.png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55576" y="1755205"/>
              <a:ext cx="1174526" cy="2160240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2123727" y="1773386"/>
              <a:ext cx="645539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2400" b="1" dirty="0" smtClean="0">
                  <a:latin typeface="Comic Sans MS" panose="030F0702030302020204" pitchFamily="66" charset="0"/>
                </a:rPr>
                <a:t>Этот остров естественного леса, раскинувшегося по склону правого берега Волги. Здесь растут вековые дубы, текут родники и находится Волжский обрыв, который запечатлел И.А. Гончаров в своем романе «Обрыв».</a:t>
              </a:r>
              <a:endParaRPr lang="ru-RU" sz="24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Овал 9"/>
          <p:cNvSpPr/>
          <p:nvPr/>
        </p:nvSpPr>
        <p:spPr>
          <a:xfrm>
            <a:off x="7956376" y="226518"/>
            <a:ext cx="957460" cy="95746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30</a:t>
            </a:r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7584" y="260648"/>
            <a:ext cx="65762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Памятники природы</a:t>
            </a:r>
            <a:endParaRPr lang="ru-RU" sz="5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613220" y="1576651"/>
            <a:ext cx="5917561" cy="5043825"/>
            <a:chOff x="1613220" y="1576651"/>
            <a:chExt cx="5917561" cy="5043825"/>
          </a:xfrm>
        </p:grpSpPr>
        <p:sp>
          <p:nvSpPr>
            <p:cNvPr id="7" name="TextBox 6"/>
            <p:cNvSpPr txBox="1"/>
            <p:nvPr/>
          </p:nvSpPr>
          <p:spPr>
            <a:xfrm>
              <a:off x="2963227" y="6097256"/>
              <a:ext cx="39212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ВИННОВСКАЯ РОЩА</a:t>
              </a:r>
              <a:endParaRPr lang="ru-RU" sz="28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4338" name="Picture 2" descr="C:\Documents and Settings\ss\Рабочий стол\Благоустройство пришкольной территории\Памятники природы\IMG_4094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3220" y="1576651"/>
              <a:ext cx="5917561" cy="443831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119299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03" y="283"/>
            <a:ext cx="9143245" cy="6857434"/>
          </a:xfrm>
          <a:prstGeom prst="rect">
            <a:avLst/>
          </a:prstGeom>
        </p:spPr>
      </p:pic>
      <p:pic>
        <p:nvPicPr>
          <p:cNvPr id="5" name="Рисунок 4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755576" y="1755205"/>
            <a:ext cx="8025986" cy="2166653"/>
            <a:chOff x="755576" y="1755205"/>
            <a:chExt cx="8025986" cy="2166653"/>
          </a:xfrm>
        </p:grpSpPr>
        <p:pic>
          <p:nvPicPr>
            <p:cNvPr id="4" name="Picture 2" descr="C:\Users\Елена\Desktop\Безимени-1.png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55576" y="1755205"/>
              <a:ext cx="1174526" cy="2160240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1957503" y="1982866"/>
              <a:ext cx="682405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2400" b="1" dirty="0" smtClean="0">
                  <a:latin typeface="Comic Sans MS" panose="030F0702030302020204" pitchFamily="66" charset="0"/>
                </a:rPr>
                <a:t>Этот памятник природы, расположенный  в </a:t>
              </a:r>
              <a:r>
                <a:rPr lang="ru-RU" sz="2400" b="1" dirty="0" err="1" smtClean="0">
                  <a:latin typeface="Comic Sans MS" panose="030F0702030302020204" pitchFamily="66" charset="0"/>
                </a:rPr>
                <a:t>Карсунском</a:t>
              </a:r>
              <a:r>
                <a:rPr lang="ru-RU" sz="2400" b="1" dirty="0" smtClean="0">
                  <a:latin typeface="Comic Sans MS" panose="030F0702030302020204" pitchFamily="66" charset="0"/>
                </a:rPr>
                <a:t> районе, являл собой образец паркого искусства. На территории парка растёт высокая старая ель, по преданию, посаженная А.С. Пушкиным.</a:t>
              </a:r>
              <a:endParaRPr lang="ru-RU" sz="24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Овал 9"/>
          <p:cNvSpPr/>
          <p:nvPr/>
        </p:nvSpPr>
        <p:spPr>
          <a:xfrm>
            <a:off x="7956376" y="226518"/>
            <a:ext cx="957460" cy="95746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40</a:t>
            </a:r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7584" y="260648"/>
            <a:ext cx="65762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Памятники природы</a:t>
            </a:r>
            <a:endParaRPr lang="ru-RU" sz="5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643675" y="1635177"/>
            <a:ext cx="5856650" cy="4985299"/>
            <a:chOff x="1643675" y="1635177"/>
            <a:chExt cx="5856650" cy="4985299"/>
          </a:xfrm>
        </p:grpSpPr>
        <p:sp>
          <p:nvSpPr>
            <p:cNvPr id="7" name="TextBox 6"/>
            <p:cNvSpPr txBox="1"/>
            <p:nvPr/>
          </p:nvSpPr>
          <p:spPr>
            <a:xfrm>
              <a:off x="2974448" y="6097256"/>
              <a:ext cx="39020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ЯЗЫКОВСКИЙ ПАРК</a:t>
              </a:r>
              <a:endParaRPr lang="ru-RU" sz="28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2290" name="Picture 2" descr="http://www.zsuo.ru/images/phocagallery/phtogal/98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675" y="1635177"/>
              <a:ext cx="5856650" cy="43924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103244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03" y="283"/>
            <a:ext cx="9143245" cy="6857434"/>
          </a:xfrm>
          <a:prstGeom prst="rect">
            <a:avLst/>
          </a:prstGeom>
        </p:spPr>
      </p:pic>
      <p:pic>
        <p:nvPicPr>
          <p:cNvPr id="5" name="Рисунок 4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755576" y="1755205"/>
            <a:ext cx="7792930" cy="2340006"/>
            <a:chOff x="755576" y="1755205"/>
            <a:chExt cx="7792930" cy="2340006"/>
          </a:xfrm>
        </p:grpSpPr>
        <p:pic>
          <p:nvPicPr>
            <p:cNvPr id="4" name="Picture 2" descr="C:\Users\Елена\Desktop\Безимени-1.png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55576" y="1755205"/>
              <a:ext cx="1174526" cy="2160240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2118439" y="1786887"/>
              <a:ext cx="643006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2400" b="1" dirty="0" smtClean="0">
                  <a:latin typeface="Comic Sans MS" panose="030F0702030302020204" pitchFamily="66" charset="0"/>
                </a:rPr>
                <a:t>Этот водоём многие сравнивают с уголком Финляндии за произрастающие здесь тундровые и таёжные леса. Своё название озеро получило за белый песок и исключительно прозрачную хрустальную воду.</a:t>
              </a:r>
              <a:endParaRPr lang="ru-RU" sz="24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Овал 9"/>
          <p:cNvSpPr/>
          <p:nvPr/>
        </p:nvSpPr>
        <p:spPr>
          <a:xfrm>
            <a:off x="7956376" y="226518"/>
            <a:ext cx="957460" cy="95746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50</a:t>
            </a:r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7584" y="260648"/>
            <a:ext cx="65762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Памятники природы</a:t>
            </a:r>
            <a:endParaRPr lang="ru-RU" sz="5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336441" y="1567506"/>
            <a:ext cx="6471118" cy="5052970"/>
            <a:chOff x="1336441" y="1567506"/>
            <a:chExt cx="6471118" cy="5052970"/>
          </a:xfrm>
        </p:grpSpPr>
        <p:sp>
          <p:nvSpPr>
            <p:cNvPr id="7" name="TextBox 6"/>
            <p:cNvSpPr txBox="1"/>
            <p:nvPr/>
          </p:nvSpPr>
          <p:spPr>
            <a:xfrm>
              <a:off x="3190853" y="6097256"/>
              <a:ext cx="27622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ОЗЕРО БЕЛОЕ</a:t>
              </a:r>
              <a:endParaRPr lang="ru-RU" sz="28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1266" name="Picture 2" descr="http://tur-otdyh.ru/wp-content/uploads/2012/10/belo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6441" y="1567506"/>
              <a:ext cx="6471118" cy="430976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133686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99153" y="260648"/>
            <a:ext cx="81456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МЫ ДОЛЖНЫ ИХ СПАСТИ!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27949" y="1322680"/>
            <a:ext cx="8708926" cy="5328680"/>
            <a:chOff x="227949" y="1322680"/>
            <a:chExt cx="8708926" cy="5328680"/>
          </a:xfrm>
        </p:grpSpPr>
        <p:pic>
          <p:nvPicPr>
            <p:cNvPr id="9220" name="Picture 4" descr="http://zapoved-kursk.ru/assets/images/rasteniya/redk-1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949" y="4609591"/>
              <a:ext cx="2700844" cy="20256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9224" name="Picture 8" descr="http://animalbox.ru/wp-content/uploads/2012/03/chernyi_ais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4653137"/>
              <a:ext cx="2664296" cy="19982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9222" name="Picture 6" descr="http://kap2.ru/images/adonis-vesennij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223" y="3212976"/>
              <a:ext cx="2996723" cy="19128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9228" name="Picture 12" descr="http://fb.ru/misc/i/gallery/5419/163699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232"/>
            <a:stretch/>
          </p:blipFill>
          <p:spPr bwMode="auto">
            <a:xfrm>
              <a:off x="4476192" y="1349836"/>
              <a:ext cx="2520616" cy="205510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9232" name="Picture 16" descr="http://factologia.net/uploads/posts/2014-11/1415103989_1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5" r="8747" b="5188"/>
            <a:stretch/>
          </p:blipFill>
          <p:spPr bwMode="auto">
            <a:xfrm>
              <a:off x="6637390" y="1322680"/>
              <a:ext cx="2299485" cy="213741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9230" name="Picture 14" descr="http://zagadkizemli.ru/uploads/posts/2013-01/1358769771_vihuhol-2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4789379"/>
              <a:ext cx="3284755" cy="185917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9234" name="Picture 18" descr="http://beatlename.ru/kartinki/zhuki/zhuk-olen/zhuk-olen01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3" r="17450"/>
            <a:stretch/>
          </p:blipFill>
          <p:spPr bwMode="auto">
            <a:xfrm>
              <a:off x="4018312" y="3296235"/>
              <a:ext cx="2558015" cy="15729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9236" name="Picture 20" descr="http://www.lendex.ru/_pu/1/68671848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4" r="6206"/>
            <a:stretch/>
          </p:blipFill>
          <p:spPr bwMode="auto">
            <a:xfrm>
              <a:off x="2103249" y="1373513"/>
              <a:ext cx="2372943" cy="18394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9218" name="Picture 2" descr="http://dinoanimals.pl/wp-content/uploads/2014/01/Orzel-cesarski-03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412777"/>
              <a:ext cx="2160240" cy="32403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9226" name="Picture 10" descr="http://romantic-online.com/uploads/users_images/1/561/4a4a14d254c10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0212" y="3203858"/>
              <a:ext cx="2219015" cy="16653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319341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8"/>
          <a:stretch/>
        </p:blipFill>
        <p:spPr>
          <a:xfrm>
            <a:off x="377" y="1"/>
            <a:ext cx="9143245" cy="68577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0798" y="2520918"/>
            <a:ext cx="596240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Автор презентации</a:t>
            </a:r>
            <a:r>
              <a:rPr lang="ru-RU" sz="2800" dirty="0" smtClean="0"/>
              <a:t>:</a:t>
            </a:r>
          </a:p>
          <a:p>
            <a:r>
              <a:rPr lang="ru-RU" sz="2800" dirty="0" smtClean="0"/>
              <a:t>Вихирева Светлана Владимировна,</a:t>
            </a:r>
          </a:p>
          <a:p>
            <a:r>
              <a:rPr lang="ru-RU" sz="2800" dirty="0" smtClean="0"/>
              <a:t>учитель химии и биологии,</a:t>
            </a:r>
          </a:p>
          <a:p>
            <a:r>
              <a:rPr lang="ru-RU" sz="2800" dirty="0" smtClean="0"/>
              <a:t>высшая квалификационная категория</a:t>
            </a:r>
            <a:endParaRPr lang="ru-RU" sz="2800" dirty="0"/>
          </a:p>
        </p:txBody>
      </p:sp>
      <p:sp>
        <p:nvSpPr>
          <p:cNvPr id="16" name="Rectangle 165"/>
          <p:cNvSpPr>
            <a:spLocks noChangeArrowheads="1"/>
          </p:cNvSpPr>
          <p:nvPr/>
        </p:nvSpPr>
        <p:spPr bwMode="auto">
          <a:xfrm>
            <a:off x="-22142" y="3756"/>
            <a:ext cx="9166142" cy="544924"/>
          </a:xfrm>
          <a:prstGeom prst="rect">
            <a:avLst/>
          </a:prstGeom>
          <a:gradFill rotWithShape="1">
            <a:gsLst>
              <a:gs pos="0">
                <a:srgbClr val="FFFFFF">
                  <a:tint val="50000"/>
                  <a:satMod val="300000"/>
                </a:srgbClr>
              </a:gs>
              <a:gs pos="35000">
                <a:srgbClr val="FFFFFF">
                  <a:tint val="37000"/>
                  <a:satMod val="300000"/>
                </a:srgbClr>
              </a:gs>
              <a:gs pos="100000">
                <a:srgbClr val="FFFFFF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FFFF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t>Муниципальное бюджетное образовательное учреждение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t>«Средняя общеобразовательная школа №48 имени Героя России Д.С. Кожемякина»</a:t>
            </a:r>
          </a:p>
        </p:txBody>
      </p:sp>
    </p:spTree>
    <p:extLst>
      <p:ext uri="{BB962C8B-B14F-4D97-AF65-F5344CB8AC3E}">
        <p14:creationId xmlns:p14="http://schemas.microsoft.com/office/powerpoint/2010/main" val="31683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000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pic>
        <p:nvPicPr>
          <p:cNvPr id="15" name="Рисунок 14" descr="дом-6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154062" y="260648"/>
            <a:ext cx="4572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Красная книга</a:t>
            </a:r>
            <a:endParaRPr lang="ru-RU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755576" y="1755205"/>
            <a:ext cx="7823545" cy="2160240"/>
            <a:chOff x="755576" y="1755205"/>
            <a:chExt cx="7823545" cy="2160240"/>
          </a:xfrm>
        </p:grpSpPr>
        <p:pic>
          <p:nvPicPr>
            <p:cNvPr id="14" name="Picture 2" descr="C:\Users\Елена\Desktop\Безимени-1.png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55576" y="1755205"/>
              <a:ext cx="1174526" cy="2160240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2123728" y="2132856"/>
              <a:ext cx="64553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2400" b="1" dirty="0" smtClean="0">
                  <a:latin typeface="Comic Sans MS" panose="030F0702030302020204" pitchFamily="66" charset="0"/>
                </a:rPr>
                <a:t>С февраля 2011 года является живым природным символом Ульяновской области.</a:t>
              </a:r>
              <a:endParaRPr lang="ru-RU" sz="24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5" name="Овал 4"/>
          <p:cNvSpPr/>
          <p:nvPr/>
        </p:nvSpPr>
        <p:spPr>
          <a:xfrm>
            <a:off x="7956376" y="226518"/>
            <a:ext cx="957460" cy="95746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</a:t>
            </a:r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71165" y="1549293"/>
            <a:ext cx="7319632" cy="5078924"/>
            <a:chOff x="571165" y="1549293"/>
            <a:chExt cx="7319632" cy="5078924"/>
          </a:xfrm>
        </p:grpSpPr>
        <p:sp>
          <p:nvSpPr>
            <p:cNvPr id="4" name="TextBox 3"/>
            <p:cNvSpPr txBox="1"/>
            <p:nvPr/>
          </p:nvSpPr>
          <p:spPr>
            <a:xfrm>
              <a:off x="571165" y="6104997"/>
              <a:ext cx="7319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МОГИЛЬНИК, ИЛИ СОЛНЕЧНЫЙ ОРЁЛ</a:t>
              </a:r>
              <a:endParaRPr lang="ru-RU" sz="28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8196" name="Picture 4" descr="http://dic.academic.ru/pictures/wiki/files/75/Kaiseradler_Aquila_heliaca_4_amk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316" y="1549293"/>
              <a:ext cx="6239369" cy="447825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249775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1726" y="1412776"/>
            <a:ext cx="870075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hlinkClick r:id="rId3"/>
              </a:rPr>
              <a:t>http://dic.academic.ru/pictures/wiki/files/68/Drosera-rotundifolia.jpg</a:t>
            </a:r>
            <a:r>
              <a:rPr lang="ru-RU" sz="1600" dirty="0" smtClean="0"/>
              <a:t> росянка круглолистная</a:t>
            </a:r>
          </a:p>
          <a:p>
            <a:r>
              <a:rPr lang="en-US" sz="1600" dirty="0" smtClean="0">
                <a:hlinkClick r:id="rId4"/>
              </a:rPr>
              <a:t>http://zapoved-kursk.ru/assets/images/rasteniya/step-7.jpg</a:t>
            </a:r>
            <a:r>
              <a:rPr lang="ru-RU" sz="1600" dirty="0" smtClean="0"/>
              <a:t> лён многолетний</a:t>
            </a:r>
          </a:p>
          <a:p>
            <a:r>
              <a:rPr lang="en-US" sz="1600" dirty="0" smtClean="0">
                <a:hlinkClick r:id="rId5"/>
              </a:rPr>
              <a:t>http://brus-listvennica.ru/images/about.jpg</a:t>
            </a:r>
            <a:r>
              <a:rPr lang="ru-RU" sz="1600" dirty="0" smtClean="0"/>
              <a:t> лиственница</a:t>
            </a:r>
          </a:p>
          <a:p>
            <a:r>
              <a:rPr lang="en-US" sz="1600" dirty="0" smtClean="0">
                <a:hlinkClick r:id="rId6"/>
              </a:rPr>
              <a:t>http://muzmix.com/images/songs/128319/1.jpg</a:t>
            </a:r>
            <a:r>
              <a:rPr lang="ru-RU" sz="1600" dirty="0" smtClean="0"/>
              <a:t> тополь</a:t>
            </a:r>
          </a:p>
          <a:p>
            <a:r>
              <a:rPr lang="en-US" sz="1600" dirty="0" smtClean="0">
                <a:hlinkClick r:id="rId7"/>
              </a:rPr>
              <a:t>http://delogazeta.ru/up/news/2013/2013-7-12-tarantul1.jpg</a:t>
            </a:r>
            <a:r>
              <a:rPr lang="ru-RU" sz="1600" dirty="0" smtClean="0"/>
              <a:t> тарантул южнорусский</a:t>
            </a:r>
          </a:p>
          <a:p>
            <a:r>
              <a:rPr lang="en-US" sz="1600" dirty="0" smtClean="0">
                <a:hlinkClick r:id="rId8"/>
              </a:rPr>
              <a:t>http://www.udec.ru/big-images/1103-66.jpg</a:t>
            </a:r>
            <a:r>
              <a:rPr lang="ru-RU" sz="1600" dirty="0" smtClean="0"/>
              <a:t> клён</a:t>
            </a:r>
          </a:p>
          <a:p>
            <a:r>
              <a:rPr lang="en-US" sz="1600" dirty="0" smtClean="0">
                <a:hlinkClick r:id="rId9"/>
              </a:rPr>
              <a:t>http://www.kaktusenok.com/img_data/20131221021214.jpg</a:t>
            </a:r>
            <a:r>
              <a:rPr lang="ru-RU" sz="1600" dirty="0" smtClean="0"/>
              <a:t> крот европейский</a:t>
            </a:r>
          </a:p>
          <a:p>
            <a:r>
              <a:rPr lang="en-US" sz="1600" dirty="0" smtClean="0">
                <a:hlinkClick r:id="rId10"/>
              </a:rPr>
              <a:t>http://jailbird.ru/Photo/Jailbird.Ru_1102.jpg</a:t>
            </a:r>
            <a:r>
              <a:rPr lang="ru-RU" sz="1600" dirty="0" smtClean="0"/>
              <a:t> сирень</a:t>
            </a:r>
          </a:p>
          <a:p>
            <a:r>
              <a:rPr lang="en-US" sz="1600" dirty="0" smtClean="0">
                <a:hlinkClick r:id="rId11"/>
              </a:rPr>
              <a:t>http://farm9.staticflickr.com/8009/7248292514_ffd87c6a39_b.jpg</a:t>
            </a:r>
            <a:r>
              <a:rPr lang="ru-RU" sz="1600" dirty="0" smtClean="0"/>
              <a:t> куница лесная</a:t>
            </a:r>
          </a:p>
          <a:p>
            <a:r>
              <a:rPr lang="en-US" sz="1600" dirty="0" smtClean="0">
                <a:hlinkClick r:id="rId12"/>
              </a:rPr>
              <a:t>http://v-zzz.ru/images/prodlog/bogomol.jpg</a:t>
            </a:r>
            <a:r>
              <a:rPr lang="ru-RU" sz="1600" dirty="0" smtClean="0"/>
              <a:t> богомол обыкновенный</a:t>
            </a:r>
            <a:endParaRPr lang="en-US" sz="1600" dirty="0" smtClean="0"/>
          </a:p>
          <a:p>
            <a:r>
              <a:rPr lang="en-US" sz="1600" dirty="0">
                <a:hlinkClick r:id="rId13"/>
              </a:rPr>
              <a:t>http://</a:t>
            </a:r>
            <a:r>
              <a:rPr lang="en-US" sz="1600" dirty="0" smtClean="0">
                <a:hlinkClick r:id="rId13"/>
              </a:rPr>
              <a:t>www.aquariumhome.ru/images/content/plant/72-1.jpg</a:t>
            </a:r>
            <a:r>
              <a:rPr lang="en-US" sz="1600" dirty="0" smtClean="0"/>
              <a:t> </a:t>
            </a:r>
            <a:r>
              <a:rPr lang="ru-RU" sz="1600" dirty="0" smtClean="0"/>
              <a:t>ряска малая</a:t>
            </a:r>
          </a:p>
          <a:p>
            <a:r>
              <a:rPr lang="en-US" sz="1600" dirty="0">
                <a:hlinkClick r:id="rId14"/>
              </a:rPr>
              <a:t>http://</a:t>
            </a:r>
            <a:r>
              <a:rPr lang="en-US" sz="1600" dirty="0" smtClean="0">
                <a:hlinkClick r:id="rId14"/>
              </a:rPr>
              <a:t>www.deryabino.ru/ptaha/zheltogolovyi_korolek/zheltogolovyi_korolek04.jpg</a:t>
            </a:r>
            <a:r>
              <a:rPr lang="ru-RU" sz="1600" dirty="0" smtClean="0"/>
              <a:t> королёк</a:t>
            </a:r>
          </a:p>
          <a:p>
            <a:r>
              <a:rPr lang="en-US" sz="1600" dirty="0">
                <a:hlinkClick r:id="rId15"/>
              </a:rPr>
              <a:t>http://</a:t>
            </a:r>
            <a:r>
              <a:rPr lang="en-US" sz="1600" dirty="0" smtClean="0">
                <a:hlinkClick r:id="rId15"/>
              </a:rPr>
              <a:t>ic.pics.livejournal.com/lolla_flo/18715700/10648/original.jpg</a:t>
            </a:r>
            <a:r>
              <a:rPr lang="ru-RU" sz="1600" dirty="0" smtClean="0"/>
              <a:t> беркут</a:t>
            </a:r>
          </a:p>
          <a:p>
            <a:r>
              <a:rPr lang="en-US" sz="1600" dirty="0">
                <a:hlinkClick r:id="rId16"/>
              </a:rPr>
              <a:t>http://</a:t>
            </a:r>
            <a:r>
              <a:rPr lang="en-US" sz="1600" dirty="0" smtClean="0">
                <a:hlinkClick r:id="rId16"/>
              </a:rPr>
              <a:t>ogorodsadovod.com/sites/default/files/u508/2014/05/1_1.jpg</a:t>
            </a:r>
            <a:r>
              <a:rPr lang="ru-RU" sz="1600" dirty="0" smtClean="0"/>
              <a:t> кувшинка</a:t>
            </a:r>
          </a:p>
          <a:p>
            <a:r>
              <a:rPr lang="en-US" sz="1600" dirty="0">
                <a:hlinkClick r:id="rId17"/>
              </a:rPr>
              <a:t>http://</a:t>
            </a:r>
            <a:r>
              <a:rPr lang="en-US" sz="1600" dirty="0" smtClean="0">
                <a:hlinkClick r:id="rId17"/>
              </a:rPr>
              <a:t>900igr.net/datai/okruzhajuschij-mir/Orenburgskaja-oblast/0096-070-Dybka-stepnaja.jpg</a:t>
            </a:r>
            <a:r>
              <a:rPr lang="ru-RU" sz="1600" dirty="0" smtClean="0"/>
              <a:t> </a:t>
            </a:r>
            <a:r>
              <a:rPr lang="ru-RU" sz="1600" dirty="0" err="1" smtClean="0"/>
              <a:t>дыбка</a:t>
            </a:r>
            <a:r>
              <a:rPr lang="ru-RU" sz="1600" dirty="0" smtClean="0"/>
              <a:t> степная</a:t>
            </a:r>
          </a:p>
          <a:p>
            <a:r>
              <a:rPr lang="en-US" sz="1600" dirty="0">
                <a:hlinkClick r:id="rId18"/>
              </a:rPr>
              <a:t>http://</a:t>
            </a:r>
            <a:r>
              <a:rPr lang="en-US" sz="1600" dirty="0" smtClean="0">
                <a:hlinkClick r:id="rId18"/>
              </a:rPr>
              <a:t>farm3.staticflickr.com/2542/5841037398_3a23063b90_b.jpg</a:t>
            </a:r>
            <a:r>
              <a:rPr lang="ru-RU" sz="1600" dirty="0" smtClean="0"/>
              <a:t> сапсан</a:t>
            </a:r>
          </a:p>
          <a:p>
            <a:r>
              <a:rPr lang="en-US" sz="1600" dirty="0">
                <a:hlinkClick r:id="rId19"/>
              </a:rPr>
              <a:t>http://</a:t>
            </a:r>
            <a:r>
              <a:rPr lang="en-US" sz="1600" dirty="0" smtClean="0">
                <a:hlinkClick r:id="rId19"/>
              </a:rPr>
              <a:t>novoeplamya.org/wp-content/uploads/2015/03/filin.jpg</a:t>
            </a:r>
            <a:r>
              <a:rPr lang="ru-RU" sz="1600" dirty="0" smtClean="0"/>
              <a:t> филин</a:t>
            </a:r>
          </a:p>
          <a:p>
            <a:r>
              <a:rPr lang="en-US" sz="1600" dirty="0">
                <a:hlinkClick r:id="rId20"/>
              </a:rPr>
              <a:t>http://</a:t>
            </a:r>
            <a:r>
              <a:rPr lang="en-US" sz="1600" dirty="0" smtClean="0">
                <a:hlinkClick r:id="rId20"/>
              </a:rPr>
              <a:t>dinoanimals.pl/wp-content/uploads/2014/01/Orzel-cesarski-03.jpg</a:t>
            </a:r>
            <a:r>
              <a:rPr lang="ru-RU" sz="1600" dirty="0" smtClean="0"/>
              <a:t> орел могильник</a:t>
            </a:r>
          </a:p>
          <a:p>
            <a:r>
              <a:rPr lang="en-US" sz="1600" dirty="0">
                <a:hlinkClick r:id="rId21"/>
              </a:rPr>
              <a:t>http://</a:t>
            </a:r>
            <a:r>
              <a:rPr lang="en-US" sz="1600" dirty="0" smtClean="0">
                <a:hlinkClick r:id="rId21"/>
              </a:rPr>
              <a:t>dic.academic.ru/pictures/wiki/files/75/Kaiseradler_Aquila_heliaca_4_amk.jpg</a:t>
            </a:r>
            <a:r>
              <a:rPr lang="ru-RU" sz="1600" dirty="0" smtClean="0"/>
              <a:t> орел могильник</a:t>
            </a:r>
          </a:p>
          <a:p>
            <a:r>
              <a:rPr lang="en-US" sz="1600" dirty="0">
                <a:hlinkClick r:id="rId22"/>
              </a:rPr>
              <a:t>http://</a:t>
            </a:r>
            <a:r>
              <a:rPr lang="en-US" sz="1600" dirty="0" smtClean="0">
                <a:hlinkClick r:id="rId22"/>
              </a:rPr>
              <a:t>zapoved-kursk.ru/assets/images/rasteniya/redk-10.jpg</a:t>
            </a:r>
            <a:r>
              <a:rPr lang="ru-RU" sz="1600" dirty="0" smtClean="0"/>
              <a:t> пион тонколистный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15687" y="260648"/>
            <a:ext cx="3449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Источники</a:t>
            </a:r>
            <a:endParaRPr lang="ru-RU" sz="5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134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15687" y="260648"/>
            <a:ext cx="3449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Источники</a:t>
            </a:r>
            <a:endParaRPr lang="ru-RU" sz="5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19" y="1546632"/>
            <a:ext cx="864096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prstClr val="black"/>
                </a:solidFill>
                <a:hlinkClick r:id="rId3"/>
              </a:rPr>
              <a:t>http://kap2.ru/images/adonis-vesennij1.jpg</a:t>
            </a:r>
            <a:r>
              <a:rPr lang="ru-RU" sz="1600" dirty="0">
                <a:solidFill>
                  <a:prstClr val="black"/>
                </a:solidFill>
              </a:rPr>
              <a:t> адонис весенний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hlinkClick r:id="rId4"/>
              </a:rPr>
              <a:t>http://animalbox.ru/wp-content/uploads/2012/03/chernyi_aist.jpg</a:t>
            </a:r>
            <a:r>
              <a:rPr lang="ru-RU" sz="1600" dirty="0">
                <a:solidFill>
                  <a:prstClr val="black"/>
                </a:solidFill>
              </a:rPr>
              <a:t> аист чёрный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hlinkClick r:id="rId5"/>
              </a:rPr>
              <a:t>http://romantic-online.com/uploads/users_images/1/561/4a4a14d254c10.jpg</a:t>
            </a:r>
            <a:r>
              <a:rPr lang="ru-RU" sz="1600" dirty="0">
                <a:solidFill>
                  <a:prstClr val="black"/>
                </a:solidFill>
              </a:rPr>
              <a:t> венерин башмачок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hlinkClick r:id="rId6"/>
              </a:rPr>
              <a:t>http://fb.ru/misc/i/gallery/5419/163699.jpg</a:t>
            </a:r>
            <a:r>
              <a:rPr lang="ru-RU" sz="1600" dirty="0">
                <a:solidFill>
                  <a:prstClr val="black"/>
                </a:solidFill>
              </a:rPr>
              <a:t> выдра речная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hlinkClick r:id="rId7"/>
              </a:rPr>
              <a:t>http://zagadkizemli.ru/uploads/posts/2013-01/1358769771_vihuhol-2.jpg</a:t>
            </a:r>
            <a:r>
              <a:rPr lang="ru-RU" sz="1600" dirty="0">
                <a:solidFill>
                  <a:prstClr val="black"/>
                </a:solidFill>
              </a:rPr>
              <a:t> выхухоль русская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hlinkClick r:id="rId8"/>
              </a:rPr>
              <a:t>http://beatlename.ru/kartinki/zhuki/zhuk-olen/zhuk-olen01.jpg</a:t>
            </a:r>
            <a:r>
              <a:rPr lang="ru-RU" sz="1600" dirty="0">
                <a:solidFill>
                  <a:prstClr val="black"/>
                </a:solidFill>
              </a:rPr>
              <a:t> жук-олень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hlinkClick r:id="rId9"/>
              </a:rPr>
              <a:t>http://www.lendex.ru/_pu/1/68671848.jpg</a:t>
            </a:r>
            <a:r>
              <a:rPr lang="ru-RU" sz="1600" dirty="0">
                <a:solidFill>
                  <a:prstClr val="black"/>
                </a:solidFill>
              </a:rPr>
              <a:t> стерлядь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hlinkClick r:id="rId10"/>
              </a:rPr>
              <a:t>http://tur-otdyh.ru/wp-content/uploads/2012/10/beloe.jpg</a:t>
            </a:r>
            <a:r>
              <a:rPr lang="ru-RU" sz="1600" dirty="0">
                <a:solidFill>
                  <a:prstClr val="black"/>
                </a:solidFill>
              </a:rPr>
              <a:t> Белое озеро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hlinkClick r:id="rId11"/>
              </a:rPr>
              <a:t>http://ultpp.ru/uploads/posts/2008-12/1229585181_julovskijj-prud.jpg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Юловское</a:t>
            </a:r>
            <a:r>
              <a:rPr lang="ru-RU" sz="1600" dirty="0">
                <a:solidFill>
                  <a:prstClr val="black"/>
                </a:solidFill>
              </a:rPr>
              <a:t> озеро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hlinkClick r:id="rId12"/>
              </a:rPr>
              <a:t>http://www.zsuo.ru/images/phocagallery/phtogal/98.jpg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Языковский</a:t>
            </a:r>
            <a:r>
              <a:rPr lang="ru-RU" sz="1600" dirty="0">
                <a:solidFill>
                  <a:prstClr val="black"/>
                </a:solidFill>
              </a:rPr>
              <a:t> парк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hlinkClick r:id="rId13"/>
              </a:rPr>
              <a:t>http://ic.pics.livejournal.com/ul_folk/27460321/45721/45721_900.jpg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Скрипинские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Кучуры</a:t>
            </a: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20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000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pic>
        <p:nvPicPr>
          <p:cNvPr id="15" name="Рисунок 14" descr="дом-6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154062" y="260648"/>
            <a:ext cx="4572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Красная книга</a:t>
            </a:r>
            <a:endParaRPr lang="ru-RU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755576" y="1755205"/>
            <a:ext cx="7823545" cy="2160240"/>
            <a:chOff x="755576" y="1755205"/>
            <a:chExt cx="7823545" cy="2160240"/>
          </a:xfrm>
        </p:grpSpPr>
        <p:pic>
          <p:nvPicPr>
            <p:cNvPr id="14" name="Picture 2" descr="C:\Users\Елена\Desktop\Безимени-1.png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55576" y="1755205"/>
              <a:ext cx="1174526" cy="2160240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2123728" y="2132856"/>
              <a:ext cx="64553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2400" b="1" dirty="0" smtClean="0">
                  <a:latin typeface="Comic Sans MS" panose="030F0702030302020204" pitchFamily="66" charset="0"/>
                </a:rPr>
                <a:t>Самый крупный бескрылый кузнечик в Европе, по повадках напоминающий богомола. Самцы отсутствуют.</a:t>
              </a:r>
              <a:endParaRPr lang="ru-RU" sz="24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5" name="Овал 4"/>
          <p:cNvSpPr/>
          <p:nvPr/>
        </p:nvSpPr>
        <p:spPr>
          <a:xfrm>
            <a:off x="7956376" y="226518"/>
            <a:ext cx="957460" cy="95746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067330" y="1628800"/>
            <a:ext cx="7009341" cy="4991676"/>
            <a:chOff x="1067330" y="1628800"/>
            <a:chExt cx="7009341" cy="4991676"/>
          </a:xfrm>
        </p:grpSpPr>
        <p:sp>
          <p:nvSpPr>
            <p:cNvPr id="4" name="TextBox 3"/>
            <p:cNvSpPr txBox="1"/>
            <p:nvPr/>
          </p:nvSpPr>
          <p:spPr>
            <a:xfrm>
              <a:off x="2823765" y="6097256"/>
              <a:ext cx="34964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ДЫБКА СТЕПНАЯ</a:t>
              </a:r>
              <a:endParaRPr lang="ru-RU" sz="28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6146" name="Picture 2" descr="http://900igr.net/datai/okruzhajuschij-mir/Orenburgskaja-oblast/0096-070-Dybka-stepnaja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330" y="1628800"/>
              <a:ext cx="7009341" cy="446845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6847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000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pic>
        <p:nvPicPr>
          <p:cNvPr id="15" name="Рисунок 14" descr="дом-6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154062" y="260648"/>
            <a:ext cx="4572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Красная книга</a:t>
            </a:r>
            <a:endParaRPr lang="ru-RU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956376" y="226518"/>
            <a:ext cx="957460" cy="95746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30</a:t>
            </a:r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755576" y="1755205"/>
            <a:ext cx="7992888" cy="3055704"/>
            <a:chOff x="755576" y="1755205"/>
            <a:chExt cx="7992888" cy="3055704"/>
          </a:xfrm>
        </p:grpSpPr>
        <p:pic>
          <p:nvPicPr>
            <p:cNvPr id="14" name="Picture 2" descr="C:\Users\Елена\Desktop\Безимени-1.png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55576" y="1755205"/>
              <a:ext cx="1174526" cy="2160240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2138239" y="2133253"/>
              <a:ext cx="661022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2400" b="1" dirty="0" smtClean="0">
                  <a:latin typeface="Comic Sans MS" panose="030F0702030302020204" pitchFamily="66" charset="0"/>
                </a:rPr>
                <a:t>Тканью, изготовленной из этого растения, обёртывали мумии в Древнем Египте. В Древней Греции солдаты носили доспехи под названием «</a:t>
              </a:r>
              <a:r>
                <a:rPr lang="ru-RU" sz="2400" b="1" dirty="0" err="1" smtClean="0">
                  <a:latin typeface="Comic Sans MS" panose="030F0702030302020204" pitchFamily="66" charset="0"/>
                </a:rPr>
                <a:t>линоторакс</a:t>
              </a:r>
              <a:r>
                <a:rPr lang="ru-RU" sz="2400" b="1" dirty="0" smtClean="0">
                  <a:latin typeface="Comic Sans MS" panose="030F0702030302020204" pitchFamily="66" charset="0"/>
                </a:rPr>
                <a:t>». Из прочных стеблей какого растения получают такое волокно?</a:t>
              </a:r>
              <a:endParaRPr lang="ru-RU" sz="24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477504" y="1551748"/>
            <a:ext cx="5925385" cy="5078339"/>
            <a:chOff x="1477504" y="1551748"/>
            <a:chExt cx="5925385" cy="5078339"/>
          </a:xfrm>
        </p:grpSpPr>
        <p:sp>
          <p:nvSpPr>
            <p:cNvPr id="12" name="TextBox 11"/>
            <p:cNvSpPr txBox="1"/>
            <p:nvPr/>
          </p:nvSpPr>
          <p:spPr>
            <a:xfrm>
              <a:off x="2430671" y="6106867"/>
              <a:ext cx="40190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ЛЁН МНОГОЛЕТНИЙ</a:t>
              </a:r>
              <a:endParaRPr lang="ru-RU" sz="28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3" name="Picture 2" descr="http://zapoved-kursk.ru/assets/images/rasteniya/step-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7504" y="1551748"/>
              <a:ext cx="5925385" cy="44440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34143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000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pic>
        <p:nvPicPr>
          <p:cNvPr id="15" name="Рисунок 14" descr="дом-6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154062" y="260648"/>
            <a:ext cx="4572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Красная книга</a:t>
            </a:r>
            <a:endParaRPr lang="ru-RU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55576" y="1755205"/>
            <a:ext cx="7823545" cy="2685975"/>
            <a:chOff x="755576" y="1755205"/>
            <a:chExt cx="7823545" cy="2685975"/>
          </a:xfrm>
        </p:grpSpPr>
        <p:pic>
          <p:nvPicPr>
            <p:cNvPr id="14" name="Picture 2" descr="C:\Users\Елена\Desktop\Безимени-1.png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55576" y="1755205"/>
              <a:ext cx="1174526" cy="2160240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2123728" y="2132856"/>
              <a:ext cx="645539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2400" b="1" dirty="0">
                  <a:latin typeface="Comic Sans MS" panose="030F0702030302020204" pitchFamily="66" charset="0"/>
                </a:rPr>
                <a:t>Крупная ночная  хищная птица с мягким рыхлым </a:t>
              </a:r>
              <a:r>
                <a:rPr lang="ru-RU" sz="2400" b="1" dirty="0" smtClean="0">
                  <a:latin typeface="Comic Sans MS" panose="030F0702030302020204" pitchFamily="66" charset="0"/>
                </a:rPr>
                <a:t>оперением и приметными перьевыми ушками на голове. Гнезда не строят. Яйца откладывают в ямки на  </a:t>
              </a:r>
              <a:r>
                <a:rPr lang="ru-RU" sz="2400" b="1" dirty="0">
                  <a:latin typeface="Comic Sans MS" panose="030F0702030302020204" pitchFamily="66" charset="0"/>
                </a:rPr>
                <a:t>земле, в нишах скал, птенцы появляются  весной</a:t>
              </a:r>
              <a:r>
                <a:rPr lang="ru-RU" sz="2400" b="1" dirty="0" smtClean="0">
                  <a:latin typeface="Comic Sans MS" panose="030F0702030302020204" pitchFamily="66" charset="0"/>
                </a:rPr>
                <a:t>.</a:t>
              </a:r>
              <a:endParaRPr lang="ru-RU" sz="24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5" name="Овал 4"/>
          <p:cNvSpPr/>
          <p:nvPr/>
        </p:nvSpPr>
        <p:spPr>
          <a:xfrm>
            <a:off x="7956376" y="226518"/>
            <a:ext cx="957460" cy="95746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40</a:t>
            </a:r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223628" y="1542415"/>
            <a:ext cx="6696744" cy="5108153"/>
            <a:chOff x="1223628" y="1542415"/>
            <a:chExt cx="6696744" cy="5108153"/>
          </a:xfrm>
        </p:grpSpPr>
        <p:sp>
          <p:nvSpPr>
            <p:cNvPr id="4" name="TextBox 3"/>
            <p:cNvSpPr txBox="1"/>
            <p:nvPr/>
          </p:nvSpPr>
          <p:spPr>
            <a:xfrm>
              <a:off x="3831252" y="6127348"/>
              <a:ext cx="14814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ФИЛИН</a:t>
              </a:r>
              <a:endParaRPr lang="ru-RU" sz="28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7170" name="Picture 2" descr="http://novoeplamya.org/wp-content/uploads/2015/03/filin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3628" y="1542415"/>
              <a:ext cx="6696744" cy="454596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267739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000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pic>
        <p:nvPicPr>
          <p:cNvPr id="15" name="Рисунок 14" descr="дом-6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961876" y="260648"/>
            <a:ext cx="29566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Растения</a:t>
            </a:r>
            <a:endParaRPr lang="ru-RU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55576" y="1755205"/>
            <a:ext cx="7679530" cy="2911291"/>
            <a:chOff x="755576" y="1755205"/>
            <a:chExt cx="7679530" cy="2911291"/>
          </a:xfrm>
        </p:grpSpPr>
        <p:pic>
          <p:nvPicPr>
            <p:cNvPr id="14" name="Picture 2" descr="C:\Users\Елена\Desktop\Безимени-1.png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55576" y="1755205"/>
              <a:ext cx="1174526" cy="2160240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2051720" y="1988840"/>
              <a:ext cx="638338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2400" b="1" dirty="0">
                  <a:latin typeface="Comic Sans MS" panose="030F0702030302020204" pitchFamily="66" charset="0"/>
                </a:rPr>
                <a:t>О каком </a:t>
              </a:r>
              <a:r>
                <a:rPr lang="ru-RU" sz="2400" b="1" dirty="0" smtClean="0">
                  <a:latin typeface="Comic Sans MS" panose="030F0702030302020204" pitchFamily="66" charset="0"/>
                </a:rPr>
                <a:t>растении, произрастающем</a:t>
              </a:r>
            </a:p>
            <a:p>
              <a:pPr algn="just"/>
              <a:r>
                <a:rPr lang="ru-RU" sz="2400" b="1" dirty="0" smtClean="0">
                  <a:latin typeface="Comic Sans MS" panose="030F0702030302020204" pitchFamily="66" charset="0"/>
                </a:rPr>
                <a:t>в Ульяновской области, </a:t>
              </a:r>
              <a:r>
                <a:rPr lang="ru-RU" sz="2400" b="1" dirty="0">
                  <a:latin typeface="Comic Sans MS" panose="030F0702030302020204" pitchFamily="66" charset="0"/>
                </a:rPr>
                <a:t>говорят:</a:t>
              </a:r>
            </a:p>
            <a:p>
              <a:pPr algn="just"/>
              <a:endParaRPr lang="ru-RU" sz="2400" b="1" dirty="0" smtClean="0">
                <a:latin typeface="Comic Sans MS" panose="030F0702030302020204" pitchFamily="66" charset="0"/>
              </a:endParaRPr>
            </a:p>
            <a:p>
              <a:pPr algn="just"/>
              <a:r>
                <a:rPr lang="ru-RU" sz="2400" b="1" dirty="0" smtClean="0">
                  <a:latin typeface="Comic Sans MS" panose="030F0702030302020204" pitchFamily="66" charset="0"/>
                </a:rPr>
                <a:t>«</a:t>
              </a:r>
              <a:r>
                <a:rPr lang="ru-RU" sz="2400" b="1" dirty="0">
                  <a:latin typeface="Comic Sans MS" panose="030F0702030302020204" pitchFamily="66" charset="0"/>
                </a:rPr>
                <a:t>Эй, брат комарик, берегись!</a:t>
              </a:r>
            </a:p>
            <a:p>
              <a:pPr algn="just"/>
              <a:r>
                <a:rPr lang="ru-RU" sz="2400" b="1" dirty="0">
                  <a:latin typeface="Comic Sans MS" panose="030F0702030302020204" pitchFamily="66" charset="0"/>
                </a:rPr>
                <a:t>На куст ее ты не садись —</a:t>
              </a:r>
            </a:p>
            <a:p>
              <a:pPr algn="just"/>
              <a:r>
                <a:rPr lang="ru-RU" sz="2400" b="1" dirty="0">
                  <a:latin typeface="Comic Sans MS" panose="030F0702030302020204" pitchFamily="66" charset="0"/>
                </a:rPr>
                <a:t>Придется с жизнью распрощаться:</a:t>
              </a:r>
            </a:p>
            <a:p>
              <a:pPr algn="just"/>
              <a:r>
                <a:rPr lang="ru-RU" sz="2400" b="1" dirty="0">
                  <a:latin typeface="Comic Sans MS" panose="030F0702030302020204" pitchFamily="66" charset="0"/>
                </a:rPr>
                <a:t>Раз сядешь — вновь уж не подняться»?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1674528" y="1602019"/>
            <a:ext cx="5794944" cy="5033661"/>
            <a:chOff x="1674528" y="1602019"/>
            <a:chExt cx="5794944" cy="5033661"/>
          </a:xfrm>
        </p:grpSpPr>
        <p:sp>
          <p:nvSpPr>
            <p:cNvPr id="4" name="TextBox 3"/>
            <p:cNvSpPr txBox="1"/>
            <p:nvPr/>
          </p:nvSpPr>
          <p:spPr>
            <a:xfrm>
              <a:off x="1971769" y="6112460"/>
              <a:ext cx="5200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РОСЯНКА КРУГЛОЛИСТНАЯ</a:t>
              </a:r>
              <a:endParaRPr lang="ru-RU" sz="28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6146" name="Picture 2" descr="http://dic.academic.ru/pictures/wiki/files/68/Drosera-rotundifolia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4528" y="1602019"/>
              <a:ext cx="5794944" cy="43472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sp>
        <p:nvSpPr>
          <p:cNvPr id="9" name="Овал 8"/>
          <p:cNvSpPr/>
          <p:nvPr/>
        </p:nvSpPr>
        <p:spPr>
          <a:xfrm>
            <a:off x="7956376" y="226518"/>
            <a:ext cx="957460" cy="95746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50</a:t>
            </a:r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87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"/>
            <a:ext cx="9171225" cy="6857434"/>
          </a:xfrm>
          <a:prstGeom prst="rect">
            <a:avLst/>
          </a:prstGeom>
        </p:spPr>
      </p:pic>
      <p:pic>
        <p:nvPicPr>
          <p:cNvPr id="5" name="Рисунок 4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755576" y="1755205"/>
            <a:ext cx="7920880" cy="2160240"/>
            <a:chOff x="755576" y="1755205"/>
            <a:chExt cx="7920880" cy="2160240"/>
          </a:xfrm>
        </p:grpSpPr>
        <p:pic>
          <p:nvPicPr>
            <p:cNvPr id="4" name="Picture 2" descr="C:\Users\Елена\Desktop\Безимени-1.png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55576" y="1755205"/>
              <a:ext cx="1174526" cy="2160240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2201450" y="2618837"/>
              <a:ext cx="64750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latin typeface="Comic Sans MS" panose="030F0702030302020204" pitchFamily="66" charset="0"/>
                </a:rPr>
                <a:t>Самое мелкое цветковое растение.</a:t>
              </a:r>
              <a:endParaRPr lang="ru-RU" sz="28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Овал 9"/>
          <p:cNvSpPr/>
          <p:nvPr/>
        </p:nvSpPr>
        <p:spPr>
          <a:xfrm>
            <a:off x="7956376" y="226518"/>
            <a:ext cx="957460" cy="95746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</a:t>
            </a:r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01449" y="260648"/>
            <a:ext cx="4477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Самые-самые</a:t>
            </a:r>
            <a:endParaRPr lang="ru-RU" sz="54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63688" y="1620535"/>
            <a:ext cx="5616624" cy="4943837"/>
            <a:chOff x="1763688" y="1620535"/>
            <a:chExt cx="5616624" cy="4943837"/>
          </a:xfrm>
        </p:grpSpPr>
        <p:sp>
          <p:nvSpPr>
            <p:cNvPr id="7" name="TextBox 6"/>
            <p:cNvSpPr txBox="1"/>
            <p:nvPr/>
          </p:nvSpPr>
          <p:spPr>
            <a:xfrm>
              <a:off x="3170014" y="6041152"/>
              <a:ext cx="28039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РЯСКА МАЛАЯ</a:t>
              </a:r>
              <a:endParaRPr lang="ru-RU" sz="28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026" name="Picture 2" descr="http://www.aquariumhome.ru/images/content/plant/72-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1620535"/>
              <a:ext cx="5616624" cy="421871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369076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"/>
            <a:ext cx="9171225" cy="6857434"/>
          </a:xfrm>
          <a:prstGeom prst="rect">
            <a:avLst/>
          </a:prstGeom>
        </p:spPr>
      </p:pic>
      <p:pic>
        <p:nvPicPr>
          <p:cNvPr id="5" name="Рисунок 4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755576" y="1755205"/>
            <a:ext cx="6691030" cy="2160240"/>
            <a:chOff x="755576" y="1755205"/>
            <a:chExt cx="6691030" cy="2160240"/>
          </a:xfrm>
        </p:grpSpPr>
        <p:pic>
          <p:nvPicPr>
            <p:cNvPr id="4" name="Picture 2" descr="C:\Users\Елена\Desktop\Безимени-1.png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55576" y="1755205"/>
              <a:ext cx="1174526" cy="2160240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2843808" y="2640389"/>
              <a:ext cx="46027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latin typeface="Comic Sans MS" panose="030F0702030302020204" pitchFamily="66" charset="0"/>
                </a:rPr>
                <a:t>Самая маленькая птица.</a:t>
              </a:r>
              <a:endParaRPr lang="ru-RU" sz="28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Овал 9"/>
          <p:cNvSpPr/>
          <p:nvPr/>
        </p:nvSpPr>
        <p:spPr>
          <a:xfrm>
            <a:off x="7956376" y="226518"/>
            <a:ext cx="957460" cy="95746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01449" y="260648"/>
            <a:ext cx="4477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Самые-самые</a:t>
            </a:r>
            <a:endParaRPr lang="ru-RU" sz="54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435750" y="1592350"/>
            <a:ext cx="6272500" cy="5037890"/>
            <a:chOff x="1435750" y="1592350"/>
            <a:chExt cx="6272500" cy="5037890"/>
          </a:xfrm>
        </p:grpSpPr>
        <p:sp>
          <p:nvSpPr>
            <p:cNvPr id="7" name="TextBox 6"/>
            <p:cNvSpPr txBox="1"/>
            <p:nvPr/>
          </p:nvSpPr>
          <p:spPr>
            <a:xfrm>
              <a:off x="3625267" y="6107020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КОРОЛЁК</a:t>
              </a:r>
              <a:endParaRPr lang="ru-RU" sz="28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050" name="Picture 2" descr="http://www.deryabino.ru/ptaha/zheltogolovyi_korolek/zheltogolovyi_korolek04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5750" y="1592350"/>
              <a:ext cx="6272500" cy="43332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21402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893</TotalTime>
  <Words>902</Words>
  <Application>Microsoft Office PowerPoint</Application>
  <PresentationFormat>Экран (4:3)</PresentationFormat>
  <Paragraphs>185</Paragraphs>
  <Slides>31</Slides>
  <Notes>0</Notes>
  <HiddenSlides>25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SamForum.ws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SamLab.ws</dc:creator>
  <cp:lastModifiedBy>SamLab.ws</cp:lastModifiedBy>
  <cp:revision>73</cp:revision>
  <dcterms:created xsi:type="dcterms:W3CDTF">2015-05-03T12:13:09Z</dcterms:created>
  <dcterms:modified xsi:type="dcterms:W3CDTF">2015-06-27T19:41:09Z</dcterms:modified>
</cp:coreProperties>
</file>