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9" r:id="rId4"/>
    <p:sldId id="260" r:id="rId5"/>
    <p:sldId id="261" r:id="rId6"/>
    <p:sldId id="280" r:id="rId7"/>
    <p:sldId id="268" r:id="rId8"/>
    <p:sldId id="267" r:id="rId9"/>
    <p:sldId id="262" r:id="rId10"/>
    <p:sldId id="270" r:id="rId11"/>
    <p:sldId id="269" r:id="rId12"/>
    <p:sldId id="266" r:id="rId13"/>
    <p:sldId id="272" r:id="rId14"/>
    <p:sldId id="271" r:id="rId15"/>
    <p:sldId id="274" r:id="rId16"/>
    <p:sldId id="277" r:id="rId17"/>
    <p:sldId id="275" r:id="rId18"/>
    <p:sldId id="279" r:id="rId19"/>
    <p:sldId id="278" r:id="rId20"/>
    <p:sldId id="273" r:id="rId21"/>
    <p:sldId id="281" r:id="rId22"/>
    <p:sldId id="276" r:id="rId23"/>
    <p:sldId id="286" r:id="rId24"/>
    <p:sldId id="285" r:id="rId25"/>
    <p:sldId id="284" r:id="rId26"/>
    <p:sldId id="282" r:id="rId27"/>
    <p:sldId id="26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FF"/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117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6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0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6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1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2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7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3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5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6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4AA2-3742-48B2-8171-802170D66600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B320-BBB8-466A-AB5D-6B991FFA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2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myrzik.com/wp-content/uploads/2012/10/0252.png" TargetMode="External"/><Relationship Id="rId13" Type="http://schemas.openxmlformats.org/officeDocument/2006/relationships/hyperlink" Target="http://bg.ru/media/upload/images/uold/8f/77/8f7769f220a007c49492f015ec8064d4.png" TargetMode="External"/><Relationship Id="rId18" Type="http://schemas.openxmlformats.org/officeDocument/2006/relationships/hyperlink" Target="https://otvet.imgsmail.ru/download/4a0ec25994531e4e1268ee02b08b3f51_i-2240.jpg" TargetMode="External"/><Relationship Id="rId26" Type="http://schemas.openxmlformats.org/officeDocument/2006/relationships/hyperlink" Target="http://images.theage.com.au/2010/10/29/2015249/brown-bear.jpg" TargetMode="External"/><Relationship Id="rId3" Type="http://schemas.openxmlformats.org/officeDocument/2006/relationships/hyperlink" Target="http://st.depositphotos.com/1411161/3897/v/450/depositphotos_38971243-Periodic-Table-Background.jpg" TargetMode="External"/><Relationship Id="rId21" Type="http://schemas.openxmlformats.org/officeDocument/2006/relationships/hyperlink" Target="http://www.biofast.ru/userfiles/images/dacha.png" TargetMode="External"/><Relationship Id="rId7" Type="http://schemas.openxmlformats.org/officeDocument/2006/relationships/hyperlink" Target="https://img2.wbstatic.net/big/new/280000/282166-1.jpg" TargetMode="External"/><Relationship Id="rId12" Type="http://schemas.openxmlformats.org/officeDocument/2006/relationships/hyperlink" Target="http://vektortver.ru/image/cache/data/innoe/gira-m1-1kg-500x500.jpg" TargetMode="External"/><Relationship Id="rId17" Type="http://schemas.openxmlformats.org/officeDocument/2006/relationships/hyperlink" Target="http://ic.pics.livejournal.com/ve_selo/51932881/34380/34380_original.jpg" TargetMode="External"/><Relationship Id="rId25" Type="http://schemas.openxmlformats.org/officeDocument/2006/relationships/hyperlink" Target="http://avtomotoprof.ru/wp-content/uploads/2015/08/obgon-zapreshhen.jpg" TargetMode="External"/><Relationship Id="rId2" Type="http://schemas.openxmlformats.org/officeDocument/2006/relationships/image" Target="../media/image46.png"/><Relationship Id="rId16" Type="http://schemas.openxmlformats.org/officeDocument/2006/relationships/hyperlink" Target="http://www.1001tur.ru/img/smap_egypt.gif" TargetMode="External"/><Relationship Id="rId20" Type="http://schemas.openxmlformats.org/officeDocument/2006/relationships/hyperlink" Target="http://www.profan.su/ris/004/020/02_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blepiha.com/uploads/posts/2010-11/1289874519_01.jpg" TargetMode="External"/><Relationship Id="rId11" Type="http://schemas.openxmlformats.org/officeDocument/2006/relationships/hyperlink" Target="http://papus666.narod.ru/clipart/r/ram/abs/sin/ramk77.png" TargetMode="External"/><Relationship Id="rId24" Type="http://schemas.openxmlformats.org/officeDocument/2006/relationships/hyperlink" Target="http://demiart.ru/forum/uploads/post-15848-1174125660.gif" TargetMode="External"/><Relationship Id="rId5" Type="http://schemas.openxmlformats.org/officeDocument/2006/relationships/hyperlink" Target="https://www.stihi.ru/pics/2011/12/08/2968.jpg" TargetMode="External"/><Relationship Id="rId15" Type="http://schemas.openxmlformats.org/officeDocument/2006/relationships/hyperlink" Target="http://www.sdm-pharma.ru/img/upload/product-preview/1e58410c0f5a684fdaf2a4ee28fee602.jpg" TargetMode="External"/><Relationship Id="rId23" Type="http://schemas.openxmlformats.org/officeDocument/2006/relationships/hyperlink" Target="http://picsfab.com/download/image/73376/2048x1536_fon-koni-beg.jpg" TargetMode="External"/><Relationship Id="rId10" Type="http://schemas.openxmlformats.org/officeDocument/2006/relationships/hyperlink" Target="http://3.bp.blogspot.com/_DWE9_KKYABc/TKL6o5-vOMI/AAAAAAAAAlU/e4Iz1q4XM6A/s1600/%D0%9C%D0%90%D0%93.jpg" TargetMode="External"/><Relationship Id="rId19" Type="http://schemas.openxmlformats.org/officeDocument/2006/relationships/hyperlink" Target="http://nekin.info/math/figs/m0403-1.png" TargetMode="External"/><Relationship Id="rId4" Type="http://schemas.openxmlformats.org/officeDocument/2006/relationships/hyperlink" Target="http://www.veniksorgo.ru/image/_venik_sorgo3.jpg" TargetMode="External"/><Relationship Id="rId9" Type="http://schemas.openxmlformats.org/officeDocument/2006/relationships/hyperlink" Target="http://www.moskovskie-zabory.ru/uploads/posts/2013-01/1358432236_derevo4.png" TargetMode="External"/><Relationship Id="rId14" Type="http://schemas.openxmlformats.org/officeDocument/2006/relationships/hyperlink" Target="http://happylady.su/wp-content/uploads/2015/01/Avent-Indulgent-Body-Cream.jpg" TargetMode="External"/><Relationship Id="rId22" Type="http://schemas.openxmlformats.org/officeDocument/2006/relationships/hyperlink" Target="https://pp.vk.me/c619226/v619226543/1fc41/UQnD7eWksnY.jpg" TargetMode="External"/><Relationship Id="rId27" Type="http://schemas.openxmlformats.org/officeDocument/2006/relationships/hyperlink" Target="http://s54.radikal.ru/i143/0911/36/0213c5b3a803.p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8lap.ru/upload/iblock/46c/46cfd3374e270e4bc8751f4143ac3f05.png" TargetMode="External"/><Relationship Id="rId13" Type="http://schemas.openxmlformats.org/officeDocument/2006/relationships/hyperlink" Target="http://dou104.rybadm.ru/images/v.png" TargetMode="External"/><Relationship Id="rId3" Type="http://schemas.openxmlformats.org/officeDocument/2006/relationships/hyperlink" Target="http://img1.liveinternet.ru/images/attach/c/4/82/276/82276301_0_8425f_9941ec28_L.png" TargetMode="External"/><Relationship Id="rId7" Type="http://schemas.openxmlformats.org/officeDocument/2006/relationships/hyperlink" Target="http://keosan.ru/extra/keosan/image2.jpg" TargetMode="External"/><Relationship Id="rId12" Type="http://schemas.openxmlformats.org/officeDocument/2006/relationships/hyperlink" Target="http://chickabiddy.ru/datas/archives/467_4wu9x.jp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tic12.insales.ru/images/products/1/4272/13062320/9529-sierpovidnyi-riezak-dewit.jpg" TargetMode="External"/><Relationship Id="rId11" Type="http://schemas.openxmlformats.org/officeDocument/2006/relationships/hyperlink" Target="http://chickabiddy.ru/datas/archives/582_xqm6a.jpg" TargetMode="External"/><Relationship Id="rId5" Type="http://schemas.openxmlformats.org/officeDocument/2006/relationships/hyperlink" Target="http://www.board-games.ru/loto.jpg" TargetMode="External"/><Relationship Id="rId10" Type="http://schemas.openxmlformats.org/officeDocument/2006/relationships/hyperlink" Target="http://readik.ru/bukvy/a3.jpg" TargetMode="External"/><Relationship Id="rId4" Type="http://schemas.openxmlformats.org/officeDocument/2006/relationships/hyperlink" Target="http://www.playcast.ru/uploads/2015/08/31/14891858.png" TargetMode="External"/><Relationship Id="rId9" Type="http://schemas.openxmlformats.org/officeDocument/2006/relationships/hyperlink" Target="http://naked-science.ru/sites/default/files/horseshoe-magnet_www.kepfeltoltes.hu_.jpg" TargetMode="External"/><Relationship Id="rId14" Type="http://schemas.openxmlformats.org/officeDocument/2006/relationships/hyperlink" Target="http://www.images.lesyadraw.ru/2014/11/kak_narisovat_sanki_karandashom2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1439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kern="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</a:t>
            </a:r>
            <a:r>
              <a:rPr lang="ru-RU" sz="4000" b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«ХИМИЯ </a:t>
            </a:r>
            <a:r>
              <a:rPr lang="ru-RU" sz="4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4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РЕБУСАХ:</a:t>
            </a:r>
            <a:endParaRPr kumimoji="0" lang="ru-RU" sz="4000" b="1" i="0" u="none" strike="noStrike" kern="0" cap="none" spc="50" normalizeH="0" baseline="0" noProof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ХИМИЧЕСКИЕ </a:t>
            </a:r>
            <a:r>
              <a:rPr kumimoji="0" lang="ru-RU" sz="4000" b="1" i="0" u="none" strike="noStrike" kern="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ЭЛЕМЕНТЫ</a:t>
            </a:r>
            <a:r>
              <a:rPr kumimoji="0" lang="ru-RU" sz="4000" b="1" i="0" u="none" strike="noStrike" kern="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»</a:t>
            </a:r>
            <a:endParaRPr kumimoji="0" lang="ru-RU" sz="4000" b="1" i="0" u="none" strike="noStrike" kern="0" cap="none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165"/>
          <p:cNvSpPr>
            <a:spLocks noChangeArrowheads="1"/>
          </p:cNvSpPr>
          <p:nvPr/>
        </p:nvSpPr>
        <p:spPr bwMode="auto">
          <a:xfrm>
            <a:off x="-22142" y="3756"/>
            <a:ext cx="9166142" cy="544924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Муниципальное бюджетное 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общеобразовательное учреждение города </a:t>
            </a:r>
            <a:r>
              <a:rPr kumimoji="1" lang="ru-RU" sz="14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Ульяновска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«Средняя 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школа </a:t>
            </a:r>
            <a:r>
              <a:rPr kumimoji="1" lang="ru-RU" sz="14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№48 имени Героя России Д.С. Кожемякина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»</a:t>
            </a:r>
            <a:endParaRPr kumimoji="1" lang="ru-RU" sz="1400" b="1" kern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009" y="6305751"/>
            <a:ext cx="43579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Автор: Вихирева Светлана Владимировна,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биологии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химии,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высшей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4114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kin.info/math/figs/m0403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4" r="38968" b="14615"/>
          <a:stretch/>
        </p:blipFill>
        <p:spPr bwMode="auto">
          <a:xfrm>
            <a:off x="498476" y="2308154"/>
            <a:ext cx="2059789" cy="16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rofan.su/ris/004/020/02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8407">
            <a:off x="1523851" y="1447329"/>
            <a:ext cx="3483333" cy="33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iofast.ru/userfiles/images/dach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r="14029" b="11933"/>
          <a:stretch/>
        </p:blipFill>
        <p:spPr bwMode="auto">
          <a:xfrm>
            <a:off x="4405316" y="1225745"/>
            <a:ext cx="4070864" cy="350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УГЛЕРОД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8219" y="2355696"/>
            <a:ext cx="56015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О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91466">
            <a:off x="400456" y="2343486"/>
            <a:ext cx="1695676" cy="7938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2779791" y="4333034"/>
            <a:ext cx="468000" cy="774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8172262" y="1813258"/>
            <a:ext cx="468000" cy="7742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7688932" y="1813258"/>
            <a:ext cx="468000" cy="7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9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https://pp.vk.me/c619226/v619226543/1fc41/UQnD7eWksnY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5"/>
          <a:stretch/>
        </p:blipFill>
        <p:spPr bwMode="auto">
          <a:xfrm>
            <a:off x="525780" y="713433"/>
            <a:ext cx="4237139" cy="35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ЦИРКОНИЙ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8856" b="10632"/>
          <a:stretch/>
        </p:blipFill>
        <p:spPr>
          <a:xfrm>
            <a:off x="4583021" y="2049865"/>
            <a:ext cx="3800132" cy="251208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835878" y="3740248"/>
            <a:ext cx="56015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Й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4444370" y="1330129"/>
            <a:ext cx="637097" cy="10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7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АРГОН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25780" y="1728006"/>
            <a:ext cx="4409574" cy="2857500"/>
            <a:chOff x="645902" y="1640324"/>
            <a:chExt cx="4409574" cy="28575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45903" y="1640324"/>
              <a:ext cx="4295778" cy="2857500"/>
              <a:chOff x="645903" y="1640324"/>
              <a:chExt cx="4295778" cy="2857500"/>
            </a:xfrm>
          </p:grpSpPr>
          <p:pic>
            <p:nvPicPr>
              <p:cNvPr id="6148" name="Picture 4" descr="http://demiart.ru/forum/uploads/post-15848-1174125660.gif"/>
              <p:cNvPicPr>
                <a:picLocks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905" y="1640324"/>
                <a:ext cx="4295775" cy="28575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15257" y="1640324"/>
                <a:ext cx="1126424" cy="2857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45903" y="1640324"/>
                <a:ext cx="916701" cy="2857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1" t="7012" r="66322" b="6857"/>
            <a:stretch/>
          </p:blipFill>
          <p:spPr>
            <a:xfrm>
              <a:off x="3815257" y="1640324"/>
              <a:ext cx="1240219" cy="28575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1" t="7012" r="66322" b="6857"/>
            <a:stretch/>
          </p:blipFill>
          <p:spPr>
            <a:xfrm>
              <a:off x="645902" y="1640324"/>
              <a:ext cx="916702" cy="2857500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665582" y="1906908"/>
            <a:ext cx="637097" cy="10540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4594768" y="1906905"/>
            <a:ext cx="637097" cy="10540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5232937" y="1906906"/>
            <a:ext cx="637097" cy="1054021"/>
          </a:xfrm>
          <a:prstGeom prst="rect">
            <a:avLst/>
          </a:prstGeom>
        </p:spPr>
      </p:pic>
      <p:pic>
        <p:nvPicPr>
          <p:cNvPr id="6154" name="Picture 10" descr="http://avtomotoprof.ru/wp-content/uploads/2015/08/obgon-zapreshhe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55" y="1906906"/>
            <a:ext cx="2873536" cy="28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7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МЕДЬ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8194" name="Picture 2" descr="http://images.theage.com.au/2010/10/29/2015249/brown-bea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07" y="1225267"/>
            <a:ext cx="6583428" cy="45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25228" y="722585"/>
            <a:ext cx="243736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ДВЕ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447" y="283293"/>
            <a:ext cx="3332821" cy="16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1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КРИПТОН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" y="463462"/>
            <a:ext cx="1923681" cy="5317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919264" y="1819226"/>
            <a:ext cx="637097" cy="1054021"/>
          </a:xfrm>
          <a:prstGeom prst="rect">
            <a:avLst/>
          </a:prstGeom>
        </p:spPr>
      </p:pic>
      <p:pic>
        <p:nvPicPr>
          <p:cNvPr id="7172" name="Picture 4" descr="http://img1.liveinternet.ru/images/attach/c/4/82/276/82276301_0_8425f_9941ec28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504" y="2193423"/>
            <a:ext cx="4762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3372458" y="4434462"/>
            <a:ext cx="637097" cy="10540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2750152" y="4434463"/>
            <a:ext cx="637097" cy="105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 flipH="1" flipV="1">
            <a:off x="3596640" y="1666412"/>
            <a:ext cx="637097" cy="10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9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ЗОЛОТО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2290" name="Picture 2" descr="http://www.playcast.ru/uploads/2015/08/31/148918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3" y="1086724"/>
            <a:ext cx="4216588" cy="413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3842868" y="3249280"/>
            <a:ext cx="637097" cy="105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3191841" y="3249280"/>
            <a:ext cx="637097" cy="1054021"/>
          </a:xfrm>
          <a:prstGeom prst="rect">
            <a:avLst/>
          </a:prstGeom>
        </p:spPr>
      </p:pic>
      <p:pic>
        <p:nvPicPr>
          <p:cNvPr id="12292" name="Picture 4" descr="http://www.board-games.ru/lot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68" y="2617941"/>
            <a:ext cx="3793007" cy="26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2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СЕРА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3" y="766620"/>
            <a:ext cx="5963985" cy="44729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35596" y="3411482"/>
            <a:ext cx="196455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П=А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17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ВОДОРОД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1266" name="Picture 2" descr="http://keosan.ru/extra/keosan/image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867313"/>
            <a:ext cx="48196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3325" y="1056589"/>
            <a:ext cx="196455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А=О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1268" name="Picture 4" descr="https://pp.vk.me/c407724/v407724056/25de/Rf8jkdLric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97" y="1360965"/>
            <a:ext cx="2765555" cy="29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35463" y="4343814"/>
            <a:ext cx="196455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Т=Д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61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СВИНЕЦ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3836" y="3111663"/>
            <a:ext cx="196455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ЕЦ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5362" name="Picture 2" descr="http://www.8lap.ru/upload/iblock/46c/46cfd3374e270e4bc8751f4143ac3f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2" y="776482"/>
            <a:ext cx="4434214" cy="44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5764927" y="3935511"/>
            <a:ext cx="637097" cy="1054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5096018" y="3935511"/>
            <a:ext cx="637097" cy="10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4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МАГНИЙ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" y="501041"/>
            <a:ext cx="5847870" cy="4897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5553894" y="1895877"/>
            <a:ext cx="637097" cy="10540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39627" y="3186819"/>
            <a:ext cx="107066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Й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98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30" r="9164"/>
          <a:stretch/>
        </p:blipFill>
        <p:spPr>
          <a:xfrm rot="888010">
            <a:off x="1313121" y="1148650"/>
            <a:ext cx="3994345" cy="3815935"/>
          </a:xfrm>
          <a:prstGeom prst="rect">
            <a:avLst/>
          </a:prstGeom>
        </p:spPr>
      </p:pic>
      <p:pic>
        <p:nvPicPr>
          <p:cNvPr id="1026" name="Picture 2" descr="http://oblepiha.com/uploads/posts/2010-11/1289874519_0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6" r="19806"/>
          <a:stretch/>
        </p:blipFill>
        <p:spPr bwMode="auto">
          <a:xfrm>
            <a:off x="5487682" y="624749"/>
            <a:ext cx="2956221" cy="51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891994" y="1883489"/>
            <a:ext cx="637097" cy="1054021"/>
          </a:xfrm>
          <a:prstGeom prst="rect">
            <a:avLst/>
          </a:prstGeom>
        </p:spPr>
      </p:pic>
      <p:pic>
        <p:nvPicPr>
          <p:cNvPr id="2" name="Рисунок 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95573" y="1883489"/>
            <a:ext cx="637200" cy="10540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НИКЕЛЬ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22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ОЛОВО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00741" y="2525874"/>
            <a:ext cx="196455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ОЛО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96" t="18178" r="1917" b="13907"/>
          <a:stretch/>
        </p:blipFill>
        <p:spPr>
          <a:xfrm>
            <a:off x="2605088" y="895350"/>
            <a:ext cx="39338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АСТАТ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06903" flipH="1">
            <a:off x="3227084" y="356459"/>
            <a:ext cx="2910659" cy="3022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913" t="17592" r="7040" b="12755"/>
          <a:stretch/>
        </p:blipFill>
        <p:spPr>
          <a:xfrm>
            <a:off x="2419349" y="2745284"/>
            <a:ext cx="5153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9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НАТРИЙ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00741" y="377966"/>
            <a:ext cx="196455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РиЙ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0242" name="Picture 2" descr="http://chickabiddy.ru/datas/archives/582_xqm6a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t="4883" r="10500" b="9826"/>
          <a:stretch/>
        </p:blipFill>
        <p:spPr bwMode="auto">
          <a:xfrm>
            <a:off x="3119437" y="1145084"/>
            <a:ext cx="290512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ТИТАН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544" t="2271" r="10770"/>
          <a:stretch/>
        </p:blipFill>
        <p:spPr>
          <a:xfrm rot="10800000">
            <a:off x="2919413" y="581025"/>
            <a:ext cx="3305175" cy="49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8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ВАНАДИЙ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456815"/>
            <a:ext cx="3098672" cy="1914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0298" t="6084" r="10727" b="15595"/>
          <a:stretch/>
        </p:blipFill>
        <p:spPr>
          <a:xfrm>
            <a:off x="1999936" y="2073965"/>
            <a:ext cx="4756649" cy="33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1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ВИСМУТ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888" y="564308"/>
            <a:ext cx="6206266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3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1"/>
          <p:cNvSpPr/>
          <p:nvPr/>
        </p:nvSpPr>
        <p:spPr>
          <a:xfrm>
            <a:off x="533400" y="239009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6. Фотографии </a:t>
            </a:r>
            <a:r>
              <a:rPr lang="ru-RU" sz="3200" b="1" kern="0" dirty="0" err="1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Лекока</a:t>
            </a:r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де </a:t>
            </a:r>
            <a:r>
              <a:rPr lang="ru-RU" sz="3200" b="1" kern="0" dirty="0" err="1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Буабодрана</a:t>
            </a:r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, </a:t>
            </a:r>
            <a:r>
              <a:rPr lang="ru-RU" sz="3200" b="1" kern="0" dirty="0" err="1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Винклера</a:t>
            </a:r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и </a:t>
            </a:r>
            <a:r>
              <a:rPr lang="ru-RU" sz="3200" b="1" kern="0" dirty="0" err="1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Нильсона</a:t>
            </a:r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Д.И. Менделеев заключил в общую рамку и озаглавил ее . . .  . Почему?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846" y="151470"/>
            <a:ext cx="88274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Информационные источники</a:t>
            </a:r>
            <a:endParaRPr lang="ru-RU" sz="2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909" y="931153"/>
            <a:ext cx="85153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http://st.depositphotos.com/1411161/3897/v/450/depositphotos_38971243-Periodic-Table-Background.jpg</a:t>
            </a:r>
            <a:r>
              <a:rPr lang="ru-RU" sz="1400" dirty="0"/>
              <a:t> </a:t>
            </a:r>
            <a:r>
              <a:rPr lang="ru-RU" sz="1400" dirty="0" smtClean="0"/>
              <a:t>фон</a:t>
            </a:r>
            <a:endParaRPr lang="ru-RU" sz="1400" dirty="0" smtClean="0">
              <a:hlinkClick r:id="rId4"/>
            </a:endParaRPr>
          </a:p>
          <a:p>
            <a:r>
              <a:rPr lang="en-US" sz="1400" dirty="0">
                <a:hlinkClick r:id="rId5"/>
              </a:rPr>
              <a:t>https://www.stihi.ru/pics/2011/12/08/2968.jpg</a:t>
            </a:r>
            <a:r>
              <a:rPr lang="ru-RU" sz="1400" dirty="0"/>
              <a:t> </a:t>
            </a:r>
            <a:r>
              <a:rPr lang="ru-RU" sz="1400" dirty="0" smtClean="0"/>
              <a:t>запятая</a:t>
            </a:r>
            <a:endParaRPr lang="ru-RU" sz="1400" dirty="0"/>
          </a:p>
          <a:p>
            <a:r>
              <a:rPr lang="en-US" sz="1400" dirty="0" smtClean="0">
                <a:hlinkClick r:id="rId4"/>
              </a:rPr>
              <a:t>http://www.veniksorgo.ru/image/_venik_sorgo3.jpg</a:t>
            </a:r>
            <a:r>
              <a:rPr lang="ru-RU" sz="1400" dirty="0" smtClean="0"/>
              <a:t> веник</a:t>
            </a:r>
          </a:p>
          <a:p>
            <a:r>
              <a:rPr lang="en-US" sz="1400" dirty="0" smtClean="0">
                <a:hlinkClick r:id="rId6"/>
              </a:rPr>
              <a:t>http://oblepiha.com/uploads/posts/2010-11/1289874519_01.jpg</a:t>
            </a:r>
            <a:r>
              <a:rPr lang="ru-RU" sz="1400" dirty="0" smtClean="0"/>
              <a:t> ель</a:t>
            </a:r>
          </a:p>
          <a:p>
            <a:r>
              <a:rPr lang="en-US" sz="1400" dirty="0" smtClean="0">
                <a:hlinkClick r:id="rId7"/>
              </a:rPr>
              <a:t>https://img2.wbstatic.net/big/new/280000/282166-1.jpg</a:t>
            </a:r>
            <a:r>
              <a:rPr lang="ru-RU" sz="1400" dirty="0" smtClean="0"/>
              <a:t> ваза</a:t>
            </a:r>
          </a:p>
          <a:p>
            <a:r>
              <a:rPr lang="en-US" sz="1400" dirty="0" smtClean="0">
                <a:hlinkClick r:id="rId8"/>
              </a:rPr>
              <a:t>http://myrzik.com/wp-content/uploads/2012/10/0252.png</a:t>
            </a:r>
            <a:r>
              <a:rPr lang="ru-RU" sz="1400" dirty="0" smtClean="0"/>
              <a:t> кот</a:t>
            </a:r>
          </a:p>
          <a:p>
            <a:r>
              <a:rPr lang="en-US" sz="1400" dirty="0" smtClean="0">
                <a:hlinkClick r:id="rId9"/>
              </a:rPr>
              <a:t>http</a:t>
            </a:r>
            <a:r>
              <a:rPr lang="en-US" sz="1400" dirty="0" smtClean="0">
                <a:hlinkClick r:id="rId9"/>
              </a:rPr>
              <a:t>://www.moskovskie-zabory.ru/uploads/posts/2013-01/1358432236_derevo4.png</a:t>
            </a:r>
            <a:r>
              <a:rPr lang="ru-RU" sz="1400" dirty="0" smtClean="0"/>
              <a:t> </a:t>
            </a:r>
            <a:r>
              <a:rPr lang="ru-RU" sz="1400" dirty="0" smtClean="0"/>
              <a:t>забор</a:t>
            </a:r>
          </a:p>
          <a:p>
            <a:r>
              <a:rPr lang="en-US" sz="1400" dirty="0">
                <a:hlinkClick r:id="rId10"/>
              </a:rPr>
              <a:t>http://3.bp.blogspot.com/_DWE9_KKYABc/TKL6o5-vOMI/AAAAAAAAAlU/e4Iz1q4XM6A/s1600/%</a:t>
            </a:r>
            <a:r>
              <a:rPr lang="en-US" sz="1400" dirty="0" smtClean="0">
                <a:hlinkClick r:id="rId10"/>
              </a:rPr>
              <a:t>D0%9C%D0%90%D0%93.jpg</a:t>
            </a:r>
            <a:r>
              <a:rPr lang="ru-RU" sz="1400" dirty="0" smtClean="0"/>
              <a:t> маг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papus666.narod.ru/clipart/r/ram/abs/sin/ramk77.png</a:t>
            </a:r>
            <a:r>
              <a:rPr lang="ru-RU" sz="1400" dirty="0" smtClean="0"/>
              <a:t> нить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vektortver.ru/image/cache/data/innoe/gira-m1-1kg-500x500.jpg</a:t>
            </a:r>
            <a:r>
              <a:rPr lang="ru-RU" sz="1400" dirty="0" smtClean="0"/>
              <a:t> гиря</a:t>
            </a:r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bg.ru/media/upload/images/uold/8f/77/8f7769f220a007c49492f015ec8064d4.png</a:t>
            </a:r>
            <a:r>
              <a:rPr lang="ru-RU" sz="1400" dirty="0" smtClean="0"/>
              <a:t> ранец</a:t>
            </a:r>
            <a:endParaRPr lang="ru-RU" sz="1400" dirty="0" smtClean="0"/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happylady.su/wp-content/uploads/2015/01/Avent-Indulgent-Body-Cream.jpg</a:t>
            </a:r>
            <a:r>
              <a:rPr lang="ru-RU" sz="1400" dirty="0" smtClean="0"/>
              <a:t> крем</a:t>
            </a:r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www.sdm-pharma.ru/img/upload/product-preview/1e58410c0f5a684fdaf2a4ee28fee602.jpg</a:t>
            </a:r>
            <a:r>
              <a:rPr lang="ru-RU" sz="1400" dirty="0" smtClean="0"/>
              <a:t> крем</a:t>
            </a:r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www.1001tur.ru/img/smap_egypt.gif</a:t>
            </a:r>
            <a:r>
              <a:rPr lang="ru-RU" sz="1400" dirty="0" smtClean="0"/>
              <a:t> Нил</a:t>
            </a:r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ic.pics.livejournal.com/ve_selo/51932881/34380/34380_original.jpg</a:t>
            </a:r>
            <a:r>
              <a:rPr lang="ru-RU" sz="1400" dirty="0" smtClean="0"/>
              <a:t> мышь</a:t>
            </a:r>
          </a:p>
          <a:p>
            <a:r>
              <a:rPr lang="en-US" sz="1400" dirty="0">
                <a:hlinkClick r:id="rId18"/>
              </a:rPr>
              <a:t>https://</a:t>
            </a:r>
            <a:r>
              <a:rPr lang="en-US" sz="1400" dirty="0" smtClean="0">
                <a:hlinkClick r:id="rId18"/>
              </a:rPr>
              <a:t>otvet.imgsmail.ru/download/4a0ec25994531e4e1268ee02b08b3f51_i-2240.jpg</a:t>
            </a:r>
            <a:r>
              <a:rPr lang="ru-RU" sz="1400" dirty="0" smtClean="0"/>
              <a:t> як</a:t>
            </a:r>
          </a:p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nekin.info/math/figs/m0403-1.png</a:t>
            </a:r>
            <a:r>
              <a:rPr lang="ru-RU" sz="1400" dirty="0" smtClean="0"/>
              <a:t> угол</a:t>
            </a:r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www.profan.su/ris/004/020/02_1.jpg</a:t>
            </a:r>
            <a:r>
              <a:rPr lang="ru-RU" sz="1400" dirty="0" smtClean="0"/>
              <a:t> перо</a:t>
            </a:r>
          </a:p>
          <a:p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www.biofast.ru/userfiles/images/dacha.png</a:t>
            </a:r>
            <a:r>
              <a:rPr lang="ru-RU" sz="1400" dirty="0" smtClean="0"/>
              <a:t> домик</a:t>
            </a:r>
          </a:p>
          <a:p>
            <a:r>
              <a:rPr lang="en-US" sz="1400" dirty="0">
                <a:hlinkClick r:id="rId22"/>
              </a:rPr>
              <a:t>https://</a:t>
            </a:r>
            <a:r>
              <a:rPr lang="en-US" sz="1400" dirty="0" smtClean="0">
                <a:hlinkClick r:id="rId22"/>
              </a:rPr>
              <a:t>pp.vk.me/c619226/v619226543/1fc41/UQnD7eWksnY.jpg</a:t>
            </a:r>
            <a:r>
              <a:rPr lang="ru-RU" sz="1400" dirty="0" smtClean="0"/>
              <a:t> цирк</a:t>
            </a:r>
          </a:p>
          <a:p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picsfab.com/download/image/73376/2048x1536_fon-koni-beg.jpg</a:t>
            </a:r>
            <a:r>
              <a:rPr lang="ru-RU" sz="1400" dirty="0" smtClean="0"/>
              <a:t> кони</a:t>
            </a:r>
          </a:p>
          <a:p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demiart.ru/forum/uploads/post-15848-1174125660.gif</a:t>
            </a:r>
            <a:r>
              <a:rPr lang="ru-RU" sz="1400" dirty="0" smtClean="0"/>
              <a:t> пар</a:t>
            </a:r>
          </a:p>
          <a:p>
            <a:r>
              <a:rPr lang="en-US" sz="1400" dirty="0">
                <a:hlinkClick r:id="rId25"/>
              </a:rPr>
              <a:t>http://</a:t>
            </a:r>
            <a:r>
              <a:rPr lang="en-US" sz="1400" dirty="0" smtClean="0">
                <a:hlinkClick r:id="rId25"/>
              </a:rPr>
              <a:t>avtomotoprof.ru/wp-content/uploads/2015/08/obgon-zapreshhen.jpg</a:t>
            </a:r>
            <a:r>
              <a:rPr lang="ru-RU" sz="1400" dirty="0" smtClean="0"/>
              <a:t> обгон запрещен</a:t>
            </a:r>
          </a:p>
          <a:p>
            <a:r>
              <a:rPr lang="en-US" sz="1400" dirty="0">
                <a:hlinkClick r:id="rId26"/>
              </a:rPr>
              <a:t>http://</a:t>
            </a:r>
            <a:r>
              <a:rPr lang="en-US" sz="1400" dirty="0" smtClean="0">
                <a:hlinkClick r:id="rId26"/>
              </a:rPr>
              <a:t>images.theage.com.au/2010/10/29/2015249/brown-bear.jpg</a:t>
            </a:r>
            <a:r>
              <a:rPr lang="ru-RU" sz="1400" dirty="0" smtClean="0"/>
              <a:t> медведь</a:t>
            </a:r>
          </a:p>
          <a:p>
            <a:r>
              <a:rPr lang="en-US" sz="1400" dirty="0">
                <a:hlinkClick r:id="rId27"/>
              </a:rPr>
              <a:t>http://</a:t>
            </a:r>
            <a:r>
              <a:rPr lang="en-US" sz="1400" dirty="0" smtClean="0">
                <a:hlinkClick r:id="rId27"/>
              </a:rPr>
              <a:t>s54.radikal.ru/i143/0911/36/0213c5b3a803.png</a:t>
            </a:r>
            <a:r>
              <a:rPr lang="ru-RU" sz="1400" dirty="0" smtClean="0"/>
              <a:t> скрипка</a:t>
            </a:r>
          </a:p>
        </p:txBody>
      </p:sp>
    </p:spTree>
    <p:extLst>
      <p:ext uri="{BB962C8B-B14F-4D97-AF65-F5344CB8AC3E}">
        <p14:creationId xmlns:p14="http://schemas.microsoft.com/office/powerpoint/2010/main" val="390927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1"/>
          <p:cNvSpPr/>
          <p:nvPr/>
        </p:nvSpPr>
        <p:spPr>
          <a:xfrm>
            <a:off x="533400" y="239009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6. Фотографии </a:t>
            </a:r>
            <a:r>
              <a:rPr lang="ru-RU" sz="3200" b="1" kern="0" dirty="0" err="1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Лекока</a:t>
            </a:r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де </a:t>
            </a:r>
            <a:r>
              <a:rPr lang="ru-RU" sz="3200" b="1" kern="0" dirty="0" err="1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Буабодрана</a:t>
            </a:r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, </a:t>
            </a:r>
            <a:r>
              <a:rPr lang="ru-RU" sz="3200" b="1" kern="0" dirty="0" err="1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Винклера</a:t>
            </a:r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и </a:t>
            </a:r>
            <a:r>
              <a:rPr lang="ru-RU" sz="3200" b="1" kern="0" dirty="0" err="1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Нильсона</a:t>
            </a:r>
            <a:r>
              <a:rPr lang="ru-RU" sz="3200" b="1" kern="0" dirty="0">
                <a:ln w="11430"/>
                <a:solidFill>
                  <a:srgbClr val="4900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Д.И. Менделеев заключил в общую рамку и озаглавил ее . . .  . Почему?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846" y="151470"/>
            <a:ext cx="88274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Информационные источники</a:t>
            </a:r>
            <a:endParaRPr lang="ru-RU" sz="2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909" y="931153"/>
            <a:ext cx="8515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img1.liveinternet.ru/images/attach/c/4/82/276/82276301_0_8425f_9941ec28_L.png</a:t>
            </a:r>
            <a:r>
              <a:rPr lang="ru-RU" sz="1400" dirty="0" smtClean="0"/>
              <a:t> ноты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www.playcast.ru/uploads/2015/08/31/14891858.png</a:t>
            </a:r>
            <a:r>
              <a:rPr lang="ru-RU" sz="1400" dirty="0" smtClean="0"/>
              <a:t> зонт</a:t>
            </a:r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www.board-games.ru/loto.jpg</a:t>
            </a:r>
            <a:r>
              <a:rPr lang="ru-RU" sz="1400" dirty="0" smtClean="0"/>
              <a:t> лото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static12.insales.ru/images/products/1/4272/13062320/9529-sierpovidnyi-riezak-dewit.jpg</a:t>
            </a:r>
            <a:r>
              <a:rPr lang="ru-RU" sz="1400" dirty="0" smtClean="0"/>
              <a:t> серп</a:t>
            </a:r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keosan.ru/extra/keosan/image2.jpg</a:t>
            </a:r>
            <a:r>
              <a:rPr lang="ru-RU" sz="1400" dirty="0" smtClean="0"/>
              <a:t> вода</a:t>
            </a:r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www.8lap.ru/upload/iblock/46c/46cfd3374e270e4bc8751f4143ac3f05.png</a:t>
            </a:r>
            <a:r>
              <a:rPr lang="ru-RU" sz="1400" dirty="0" smtClean="0"/>
              <a:t> свинья</a:t>
            </a:r>
          </a:p>
          <a:p>
            <a:r>
              <a:rPr lang="en-US" sz="1400" dirty="0">
                <a:hlinkClick r:id="rId9"/>
              </a:rPr>
              <a:t>http://naked-science.ru/sites/default/files/horseshoe-magnet_www.kepfeltoltes.hu_.</a:t>
            </a:r>
            <a:r>
              <a:rPr lang="en-US" sz="1400" dirty="0" smtClean="0">
                <a:hlinkClick r:id="rId9"/>
              </a:rPr>
              <a:t>jpg</a:t>
            </a:r>
            <a:r>
              <a:rPr lang="ru-RU" sz="1400" dirty="0" smtClean="0"/>
              <a:t> магнит</a:t>
            </a:r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readik.ru/bukvy/a3.jpg</a:t>
            </a:r>
            <a:r>
              <a:rPr lang="ru-RU" sz="1400" dirty="0" smtClean="0"/>
              <a:t> буква А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chickabiddy.ru/datas/archives/582_xqm6a.jpg</a:t>
            </a:r>
            <a:r>
              <a:rPr lang="ru-RU" sz="1400" dirty="0" smtClean="0"/>
              <a:t> буква Т (натрий)</a:t>
            </a:r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chickabiddy.ru/datas/archives/467_4wu9x.jpg</a:t>
            </a:r>
            <a:r>
              <a:rPr lang="ru-RU" sz="1400" dirty="0" smtClean="0"/>
              <a:t> буква Т</a:t>
            </a:r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dou104.rybadm.ru/images/v.png</a:t>
            </a:r>
            <a:r>
              <a:rPr lang="ru-RU" sz="1400" dirty="0" smtClean="0"/>
              <a:t> буква В</a:t>
            </a:r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www.images.lesyadraw.ru/2014/11/kak_narisovat_sanki_karandashom2.png</a:t>
            </a:r>
            <a:r>
              <a:rPr lang="ru-RU" sz="1400" dirty="0" smtClean="0"/>
              <a:t> сани</a:t>
            </a:r>
          </a:p>
        </p:txBody>
      </p:sp>
    </p:spTree>
    <p:extLst>
      <p:ext uri="{BB962C8B-B14F-4D97-AF65-F5344CB8AC3E}">
        <p14:creationId xmlns:p14="http://schemas.microsoft.com/office/powerpoint/2010/main" val="71117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74" y="1383614"/>
            <a:ext cx="2719052" cy="40907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ИОД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2377894" y="2066369"/>
            <a:ext cx="637097" cy="10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2.wbstatic.net/big/new/280000/282166-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4" t="8777" r="19638" b="11502"/>
          <a:stretch/>
        </p:blipFill>
        <p:spPr bwMode="auto">
          <a:xfrm>
            <a:off x="1211580" y="1000125"/>
            <a:ext cx="266319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yrzik.com/wp-content/uploads/2012/10/025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2462" r="1" b="4471"/>
          <a:stretch/>
        </p:blipFill>
        <p:spPr bwMode="auto">
          <a:xfrm>
            <a:off x="4857750" y="1040130"/>
            <a:ext cx="3565316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5923301" y="960120"/>
            <a:ext cx="637097" cy="1054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632671" y="2673389"/>
            <a:ext cx="637097" cy="1054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3816582" y="2673389"/>
            <a:ext cx="637097" cy="10540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АЗОТ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04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8404" y="934143"/>
            <a:ext cx="5444036" cy="41877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БОР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1154884" y="1883488"/>
            <a:ext cx="637097" cy="1054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1901644" y="1883489"/>
            <a:ext cx="637097" cy="10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9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МАГНИЙ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6098583" y="1865847"/>
            <a:ext cx="637097" cy="1054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6735680" y="1865846"/>
            <a:ext cx="637097" cy="1054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r="14893"/>
          <a:stretch/>
        </p:blipFill>
        <p:spPr>
          <a:xfrm>
            <a:off x="592565" y="552195"/>
            <a:ext cx="2636520" cy="5050052"/>
          </a:xfrm>
          <a:prstGeom prst="rect">
            <a:avLst/>
          </a:prstGeom>
        </p:spPr>
      </p:pic>
      <p:pic>
        <p:nvPicPr>
          <p:cNvPr id="16388" name="Picture 4" descr="http://papus666.narod.ru/clipart/r/ram/abs/sin/ramk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5" y="1589887"/>
            <a:ext cx="2760824" cy="31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34275" y="3077221"/>
            <a:ext cx="84881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Й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71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>
            <a:off x="4940119" y="1380815"/>
            <a:ext cx="637097" cy="105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13" r="9754"/>
          <a:stretch/>
        </p:blipFill>
        <p:spPr>
          <a:xfrm flipH="1" flipV="1">
            <a:off x="928596" y="1875556"/>
            <a:ext cx="637097" cy="10540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МАРГАНЕЦ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028" name="Picture 4" descr="http://bg.ru/media/upload/images/uold/8f/77/8f7769f220a007c49492f015ec8064d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71" y="1380815"/>
            <a:ext cx="3075981" cy="35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299" y="998112"/>
            <a:ext cx="1974529" cy="33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68" y="838201"/>
            <a:ext cx="4678559" cy="443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83" y="2543175"/>
            <a:ext cx="2738785" cy="23304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КРЕМНИЙ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650" y="254317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Л=й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1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tvet.imgsmail.ru/download/4a0ec25994531e4e1268ee02b08b3f51_i-22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36" y="495300"/>
            <a:ext cx="6574817" cy="42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c.pics.livejournal.com/ve_selo/51932881/34380/34380_origina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150" y="2833861"/>
            <a:ext cx="2983676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5780" y="5488484"/>
            <a:ext cx="81144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МЫШЬЯК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24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297</Words>
  <Application>Microsoft Office PowerPoint</Application>
  <PresentationFormat>Экран (4:3)</PresentationFormat>
  <Paragraphs>84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</dc:creator>
  <cp:lastModifiedBy>ss</cp:lastModifiedBy>
  <cp:revision>75</cp:revision>
  <dcterms:created xsi:type="dcterms:W3CDTF">2016-01-06T20:34:21Z</dcterms:created>
  <dcterms:modified xsi:type="dcterms:W3CDTF">2016-01-07T19:43:28Z</dcterms:modified>
</cp:coreProperties>
</file>