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8" r:id="rId5"/>
    <p:sldId id="263" r:id="rId6"/>
    <p:sldId id="265" r:id="rId7"/>
    <p:sldId id="266" r:id="rId8"/>
    <p:sldId id="262" r:id="rId9"/>
    <p:sldId id="273" r:id="rId10"/>
    <p:sldId id="274" r:id="rId11"/>
    <p:sldId id="264" r:id="rId12"/>
    <p:sldId id="27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8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7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2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57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8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7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3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7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07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0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16507-8DB9-4A3B-958F-E13FD9271143}" type="datetimeFigureOut">
              <a:rPr lang="ru-RU" smtClean="0"/>
              <a:t>04.11.2016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D6BE4-138B-4B1A-B2DC-B45AC542F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55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sledie-rus.ru/img/750000/752906.jpg" TargetMode="External"/><Relationship Id="rId13" Type="http://schemas.openxmlformats.org/officeDocument/2006/relationships/hyperlink" Target="http://imwerden.de/bilder/detskoe_chtenie_dlya_serdtsa_i_razuma_ch16_1788.jpg" TargetMode="External"/><Relationship Id="rId18" Type="http://schemas.openxmlformats.org/officeDocument/2006/relationships/hyperlink" Target="http://library.vladimir.ru/wp-content/uploads/2015/07/large.jpg" TargetMode="External"/><Relationship Id="rId26" Type="http://schemas.openxmlformats.org/officeDocument/2006/relationships/hyperlink" Target="http://ru.fishki.net/picsw/122012/21/post/pushkin/pushkin-0004.jpg" TargetMode="External"/><Relationship Id="rId3" Type="http://schemas.openxmlformats.org/officeDocument/2006/relationships/hyperlink" Target="https://upload.wikimedia.org/wikipedia/commons/thumb/4/47/Monument_Karamzin.jpg/250px-Monument_Karamzin.jpg" TargetMode="External"/><Relationship Id="rId21" Type="http://schemas.openxmlformats.org/officeDocument/2006/relationships/hyperlink" Target="http://hrono.ru/img/rgd/rgd0509.jpg" TargetMode="External"/><Relationship Id="rId7" Type="http://schemas.openxmlformats.org/officeDocument/2006/relationships/hyperlink" Target="http://www.spbactor.ru/attachments/Image/Camera_set1.png?template=generic" TargetMode="External"/><Relationship Id="rId12" Type="http://schemas.openxmlformats.org/officeDocument/2006/relationships/hyperlink" Target="http://cdn.static3.rtr-vesti.ru/vh/pictures/o/102/904/0.jpg" TargetMode="External"/><Relationship Id="rId17" Type="http://schemas.openxmlformats.org/officeDocument/2006/relationships/hyperlink" Target="http://www.mp3book.be/karamzin/img/marfa.jpg" TargetMode="External"/><Relationship Id="rId25" Type="http://schemas.openxmlformats.org/officeDocument/2006/relationships/hyperlink" Target="http://www.herzenlib.ru/booklovers/images/n20110429_018.jpg" TargetMode="External"/><Relationship Id="rId2" Type="http://schemas.openxmlformats.org/officeDocument/2006/relationships/hyperlink" Target="http://pedsovet.su/" TargetMode="External"/><Relationship Id="rId16" Type="http://schemas.openxmlformats.org/officeDocument/2006/relationships/hyperlink" Target="http://&#1084;&#1080;&#1088;&#1088;&#1091;&#1089;&#1089;&#1082;&#1086;&#1081;&#1083;&#1080;&#1090;&#1077;&#1088;&#1072;&#1090;&#1091;&#1088;&#1099;.&#1088;&#1092;/files/108/148/Pisma_russkogo_put.png" TargetMode="External"/><Relationship Id="rId20" Type="http://schemas.openxmlformats.org/officeDocument/2006/relationships/hyperlink" Target="http://modernlib.ru/books/karamzin_nikolay_mihaylovich/istoriya_gosudarstva_rossiyskogo_tom_112/cover.jpg" TargetMode="External"/><Relationship Id="rId29" Type="http://schemas.openxmlformats.org/officeDocument/2006/relationships/hyperlink" Target="http://www.uprava.mv.ru/img/uonb/002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.livelib.ru/boocover/1000956974/l/85ef/Bednaya_Liza._Sbornik.jpg" TargetMode="External"/><Relationship Id="rId11" Type="http://schemas.openxmlformats.org/officeDocument/2006/relationships/hyperlink" Target="http://images.myshared.ru/4/222280/slide_3.jpg" TargetMode="External"/><Relationship Id="rId24" Type="http://schemas.openxmlformats.org/officeDocument/2006/relationships/hyperlink" Target="http://www.hrono.ru/img/pisateli/belinski1843.jpg" TargetMode="External"/><Relationship Id="rId32" Type="http://schemas.openxmlformats.org/officeDocument/2006/relationships/hyperlink" Target="https://upload.wikimedia.org/wikipedia/commons/thumb/c/c1/1991_CPA_6378.jpg/200px-1991_CPA_6378.jpg" TargetMode="External"/><Relationship Id="rId5" Type="http://schemas.openxmlformats.org/officeDocument/2006/relationships/hyperlink" Target="https://svn.apache.org/repos/asf/openoffice/symphony/trunk/main/extras/source/gallery/symbols/Sign-Information.png" TargetMode="External"/><Relationship Id="rId15" Type="http://schemas.openxmlformats.org/officeDocument/2006/relationships/hyperlink" Target="http://libryansk.ru/files/media/2016/03/img_karamzinnatalya.jpg" TargetMode="External"/><Relationship Id="rId23" Type="http://schemas.openxmlformats.org/officeDocument/2006/relationships/hyperlink" Target="http://www.bankgorodov.ru/public/photos/famous/1313680843.jpg" TargetMode="External"/><Relationship Id="rId28" Type="http://schemas.openxmlformats.org/officeDocument/2006/relationships/hyperlink" Target="http://tv.tsu.ru/upload/iblock/8a6/4.jpg" TargetMode="External"/><Relationship Id="rId10" Type="http://schemas.openxmlformats.org/officeDocument/2006/relationships/hyperlink" Target="http://www.9maya.ru/uploads/posts/2012-12/1356002565_preobrazhenkiy_polk.jpg" TargetMode="External"/><Relationship Id="rId19" Type="http://schemas.openxmlformats.org/officeDocument/2006/relationships/hyperlink" Target="http://img1.labirint.ru/books/206252/big.jpg" TargetMode="External"/><Relationship Id="rId31" Type="http://schemas.openxmlformats.org/officeDocument/2006/relationships/hyperlink" Target="http://www.votpusk.ru/gallery/large/42581.jpg" TargetMode="External"/><Relationship Id="rId4" Type="http://schemas.openxmlformats.org/officeDocument/2006/relationships/hyperlink" Target="http://aria-art.ru/0/K/Karamzin%20Nikolaj%20Mihajlovich%20(1766-1826)/5.jpg" TargetMode="External"/><Relationship Id="rId9" Type="http://schemas.openxmlformats.org/officeDocument/2006/relationships/hyperlink" Target="http://img-fotki.yandex.ru/get/6108/30125719.42/0_62fa5_fbc81a06_XL" TargetMode="External"/><Relationship Id="rId14" Type="http://schemas.openxmlformats.org/officeDocument/2006/relationships/hyperlink" Target="http://www.mosjour.ru/assets/images/MJ_07_2003/MJ_07_2003.jpg" TargetMode="External"/><Relationship Id="rId22" Type="http://schemas.openxmlformats.org/officeDocument/2006/relationships/hyperlink" Target="http://fototerra.ru/image.html?id=122225&amp;size=medium" TargetMode="External"/><Relationship Id="rId27" Type="http://schemas.openxmlformats.org/officeDocument/2006/relationships/hyperlink" Target="http://liv.piramidin.com/belas/Gogol/mann/gogol.jpg" TargetMode="External"/><Relationship Id="rId30" Type="http://schemas.openxmlformats.org/officeDocument/2006/relationships/hyperlink" Target="http://www.mytravelbook.org/object_foto/2016/04/Pamjatnik_bukve__6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karamsin.ulspu.ru/glavnaa" TargetMode="External"/><Relationship Id="rId2" Type="http://schemas.openxmlformats.org/officeDocument/2006/relationships/hyperlink" Target="http://pandia.ru/text/78/438/39676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ostyor.ru/biography/?n=6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12" Type="http://schemas.openxmlformats.org/officeDocument/2006/relationships/slide" Target="slide8.xml"/><Relationship Id="rId2" Type="http://schemas.openxmlformats.org/officeDocument/2006/relationships/slide" Target="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32.jpe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slide" Target="slide5.xml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040670" y="4882494"/>
            <a:ext cx="5018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Вихирева Светлана Владимировна, </a:t>
            </a:r>
          </a:p>
          <a:p>
            <a:pPr algn="ctr"/>
            <a:r>
              <a:rPr lang="ru-RU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учитель биологии и химии</a:t>
            </a:r>
          </a:p>
          <a:p>
            <a:pPr algn="ctr"/>
            <a:r>
              <a:rPr lang="ru-RU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МБОУ «Средняя школа № 48 имени Героя России Д.С. Кожемякина» </a:t>
            </a:r>
          </a:p>
          <a:p>
            <a:pPr algn="ctr"/>
            <a:r>
              <a:rPr lang="ru-RU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г. Ульяновска</a:t>
            </a:r>
            <a:endParaRPr lang="ru-RU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2323" y="968045"/>
            <a:ext cx="7476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К 250-летию со дня рождения Н.М. Карамзина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99083" y="4283399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Внеклассное мероприятие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046666" y="183716"/>
            <a:ext cx="4962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Великие писатели, литераторы, философы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5711" y="31794"/>
            <a:ext cx="2913984" cy="733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3"/>
          <a:srcRect l="8160" t="1345" r="3802" b="4701"/>
          <a:stretch/>
        </p:blipFill>
        <p:spPr>
          <a:xfrm>
            <a:off x="8052699" y="0"/>
            <a:ext cx="1097953" cy="811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4" name="Рисунок 53" descr="450px-Monument_Karamz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" y="1576264"/>
            <a:ext cx="3907988" cy="52106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299083" y="1538282"/>
            <a:ext cx="4397819" cy="257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0" cap="none" spc="50" normalizeH="0" baseline="0" noProof="0" dirty="0">
                <a:ln w="11430"/>
                <a:solidFill>
                  <a:srgbClr val="5D18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Segoe Print" panose="02000600000000000000" pitchFamily="2" charset="0"/>
              </a:rPr>
              <a:t>Николай Михайлович </a:t>
            </a:r>
            <a:r>
              <a:rPr kumimoji="0" lang="ru-RU" sz="5000" b="1" i="0" u="none" strike="noStrike" kern="0" cap="none" spc="50" normalizeH="0" baseline="0" noProof="0" dirty="0" smtClean="0">
                <a:ln w="11430"/>
                <a:solidFill>
                  <a:srgbClr val="5D18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Segoe Print" panose="02000600000000000000" pitchFamily="2" charset="0"/>
              </a:rPr>
              <a:t>Карамзин</a:t>
            </a: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7938794" y="6403851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02236" y="-192141"/>
            <a:ext cx="693952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«…и  прошлое  увековечим</a:t>
            </a:r>
            <a:r>
              <a:rPr lang="ru-RU" sz="4000" b="1" spc="50" dirty="0" smtClean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»</a:t>
            </a:r>
            <a:endParaRPr lang="ru-RU" sz="4000" b="1" spc="50" dirty="0">
              <a:ln w="11430"/>
              <a:solidFill>
                <a:srgbClr val="33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3964777" y="6386373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твет1"/>
          <p:cNvSpPr/>
          <p:nvPr/>
        </p:nvSpPr>
        <p:spPr>
          <a:xfrm>
            <a:off x="303054" y="495343"/>
            <a:ext cx="3877733" cy="2785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 в Симбирске создавалась 18 апреля 1848 г.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памятник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знаменитому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земляку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первому русскому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историографу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М. Карамзину.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Вопрос1"/>
          <p:cNvSpPr/>
          <p:nvPr/>
        </p:nvSpPr>
        <p:spPr>
          <a:xfrm>
            <a:off x="303054" y="495343"/>
            <a:ext cx="3877733" cy="278553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риггер1"/>
          <p:cNvSpPr/>
          <p:nvPr/>
        </p:nvSpPr>
        <p:spPr>
          <a:xfrm>
            <a:off x="303054" y="495343"/>
            <a:ext cx="3877733" cy="2785534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твет1"/>
          <p:cNvSpPr/>
          <p:nvPr/>
        </p:nvSpPr>
        <p:spPr>
          <a:xfrm>
            <a:off x="4891987" y="495343"/>
            <a:ext cx="3877733" cy="2785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букве «Ё», установленный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Ульяновске 3 ноября 2005 года.</a:t>
            </a:r>
          </a:p>
        </p:txBody>
      </p:sp>
      <p:sp>
        <p:nvSpPr>
          <p:cNvPr id="15" name="Вопрос1"/>
          <p:cNvSpPr/>
          <p:nvPr/>
        </p:nvSpPr>
        <p:spPr>
          <a:xfrm>
            <a:off x="4891987" y="495343"/>
            <a:ext cx="3877733" cy="278553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Триггер1"/>
          <p:cNvSpPr/>
          <p:nvPr/>
        </p:nvSpPr>
        <p:spPr>
          <a:xfrm>
            <a:off x="4891987" y="495343"/>
            <a:ext cx="3877733" cy="2785534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Ответ1"/>
          <p:cNvSpPr/>
          <p:nvPr/>
        </p:nvSpPr>
        <p:spPr>
          <a:xfrm>
            <a:off x="162579" y="3344094"/>
            <a:ext cx="2304000" cy="3331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Николаю Михайловичу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Карамзину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Симбирске (Ульяновске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Вопрос1"/>
          <p:cNvSpPr/>
          <p:nvPr/>
        </p:nvSpPr>
        <p:spPr>
          <a:xfrm>
            <a:off x="162579" y="3353911"/>
            <a:ext cx="2304000" cy="33120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Триггер1"/>
          <p:cNvSpPr/>
          <p:nvPr/>
        </p:nvSpPr>
        <p:spPr>
          <a:xfrm>
            <a:off x="162579" y="3353911"/>
            <a:ext cx="2304000" cy="3312000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Триггер1" hidden="1"/>
          <p:cNvSpPr/>
          <p:nvPr/>
        </p:nvSpPr>
        <p:spPr>
          <a:xfrm>
            <a:off x="6674031" y="3363728"/>
            <a:ext cx="2304000" cy="3312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Ответ1"/>
          <p:cNvSpPr/>
          <p:nvPr/>
        </p:nvSpPr>
        <p:spPr>
          <a:xfrm>
            <a:off x="2636151" y="3683174"/>
            <a:ext cx="3877733" cy="2785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исторической части города Ульяновска находится сквер, основанный в 1866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году.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Некоторая часть насаждений относиться к девятнадцатому веку, за что в 1995 году сквер был объявлен памятником природы города Ульяновска. </a:t>
            </a:r>
          </a:p>
        </p:txBody>
      </p:sp>
      <p:sp>
        <p:nvSpPr>
          <p:cNvPr id="24" name="Вопрос1"/>
          <p:cNvSpPr/>
          <p:nvPr/>
        </p:nvSpPr>
        <p:spPr>
          <a:xfrm>
            <a:off x="2636151" y="3683174"/>
            <a:ext cx="3877733" cy="278553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Триггер1"/>
          <p:cNvSpPr/>
          <p:nvPr/>
        </p:nvSpPr>
        <p:spPr>
          <a:xfrm>
            <a:off x="2636151" y="3683174"/>
            <a:ext cx="3877733" cy="2785534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Ответ1"/>
          <p:cNvSpPr/>
          <p:nvPr/>
        </p:nvSpPr>
        <p:spPr>
          <a:xfrm>
            <a:off x="6690510" y="3353911"/>
            <a:ext cx="2304000" cy="3331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Почтовая марка СССР, посвящённая Н. М. Карамзину, 1991</a:t>
            </a:r>
          </a:p>
        </p:txBody>
      </p:sp>
      <p:sp>
        <p:nvSpPr>
          <p:cNvPr id="27" name="Вопрос1"/>
          <p:cNvSpPr/>
          <p:nvPr/>
        </p:nvSpPr>
        <p:spPr>
          <a:xfrm>
            <a:off x="6690510" y="3363728"/>
            <a:ext cx="2304000" cy="33120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Триггер1"/>
          <p:cNvSpPr/>
          <p:nvPr/>
        </p:nvSpPr>
        <p:spPr>
          <a:xfrm>
            <a:off x="6690510" y="3363728"/>
            <a:ext cx="2304000" cy="3312000"/>
          </a:xfrm>
          <a:prstGeom prst="round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xit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470" y="523220"/>
            <a:ext cx="88098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://pedsovet.su/</a:t>
            </a:r>
            <a:r>
              <a:rPr lang="ru-RU" sz="1200" dirty="0"/>
              <a:t> </a:t>
            </a:r>
            <a:r>
              <a:rPr lang="ru-RU" sz="1200" dirty="0" smtClean="0"/>
              <a:t>логотипы</a:t>
            </a:r>
            <a:endParaRPr lang="ru-RU" sz="1200" dirty="0"/>
          </a:p>
          <a:p>
            <a:r>
              <a:rPr lang="en-US" sz="1200" dirty="0">
                <a:hlinkClick r:id="rId3"/>
              </a:rPr>
              <a:t>https://upload.wikimedia.org/wikipedia/commons/thumb/4/47/Monument_Karamzin.jpg/250px-Monument_Karamzin.jpg</a:t>
            </a:r>
            <a:r>
              <a:rPr lang="ru-RU" sz="1200" dirty="0"/>
              <a:t> памятник Карамзину</a:t>
            </a:r>
          </a:p>
          <a:p>
            <a:r>
              <a:rPr lang="en-US" sz="1200" dirty="0">
                <a:hlinkClick r:id="rId4"/>
              </a:rPr>
              <a:t>http://aria-art.ru/0/K/Karamzin%20Nikolaj%20Mihajlovich%20(1766-1826)/5.jpg</a:t>
            </a:r>
            <a:r>
              <a:rPr lang="ru-RU" sz="1200" dirty="0"/>
              <a:t> портрет Карамзина</a:t>
            </a:r>
          </a:p>
          <a:p>
            <a:r>
              <a:rPr lang="en-US" sz="1200" dirty="0">
                <a:hlinkClick r:id="rId5"/>
              </a:rPr>
              <a:t>https://svn.apache.org/repos/asf/openoffice/symphony/trunk/main/extras/source/gallery/symbols/Sign-Information.png</a:t>
            </a:r>
            <a:r>
              <a:rPr lang="ru-RU" sz="1200" dirty="0"/>
              <a:t> «информация»</a:t>
            </a:r>
            <a:endParaRPr lang="ru-RU" sz="1200" dirty="0">
              <a:hlinkClick r:id="rId6"/>
            </a:endParaRPr>
          </a:p>
          <a:p>
            <a:r>
              <a:rPr lang="en-US" sz="1200" dirty="0">
                <a:hlinkClick r:id="rId7"/>
              </a:rPr>
              <a:t>http://www.spbactor.ru/attachments/Image/Camera_set1.png?template=generic</a:t>
            </a:r>
            <a:r>
              <a:rPr lang="ru-RU" sz="1200" dirty="0"/>
              <a:t> камера</a:t>
            </a:r>
          </a:p>
          <a:p>
            <a:r>
              <a:rPr lang="en-US" sz="1200" dirty="0">
                <a:hlinkClick r:id="rId8"/>
              </a:rPr>
              <a:t>http://www.nasledie-rus.ru/img/750000/752906.jpg</a:t>
            </a:r>
            <a:r>
              <a:rPr lang="ru-RU" sz="1200" dirty="0"/>
              <a:t> Симбирская губерния</a:t>
            </a:r>
          </a:p>
          <a:p>
            <a:r>
              <a:rPr lang="en-US" sz="1200" dirty="0">
                <a:hlinkClick r:id="rId9"/>
              </a:rPr>
              <a:t>http://img-fotki.yandex.ru/get/6108/30125719.42/0_62fa5_fbc81a06_XL</a:t>
            </a:r>
            <a:r>
              <a:rPr lang="ru-RU" sz="1200" dirty="0"/>
              <a:t> пансион </a:t>
            </a:r>
            <a:r>
              <a:rPr lang="ru-RU" sz="1200" dirty="0" err="1"/>
              <a:t>Шадена</a:t>
            </a:r>
            <a:endParaRPr lang="ru-RU" sz="1200" dirty="0"/>
          </a:p>
          <a:p>
            <a:r>
              <a:rPr lang="en-US" sz="1200" dirty="0">
                <a:hlinkClick r:id="rId10"/>
              </a:rPr>
              <a:t>http://www.9maya.ru/uploads/posts/2012-12/1356002565_preobrazhenkiy_polk.jpg</a:t>
            </a:r>
            <a:r>
              <a:rPr lang="ru-RU" sz="1200" dirty="0"/>
              <a:t> Преображенский полк</a:t>
            </a:r>
          </a:p>
          <a:p>
            <a:r>
              <a:rPr lang="en-US" sz="1200" dirty="0">
                <a:hlinkClick r:id="rId11"/>
              </a:rPr>
              <a:t>http://images.myshared.ru/4/222280/slide_3.jpg</a:t>
            </a:r>
            <a:r>
              <a:rPr lang="ru-RU" sz="1200" dirty="0"/>
              <a:t> путешествие по Европе (карта)</a:t>
            </a:r>
          </a:p>
          <a:p>
            <a:r>
              <a:rPr lang="en-US" sz="1200" dirty="0">
                <a:hlinkClick r:id="rId12"/>
              </a:rPr>
              <a:t>http://cdn.static3.rtr-vesti.ru/vh/pictures/o/102/904/0.jpg</a:t>
            </a:r>
            <a:r>
              <a:rPr lang="ru-RU" sz="1200" dirty="0"/>
              <a:t> семья Карамзина</a:t>
            </a:r>
          </a:p>
          <a:p>
            <a:r>
              <a:rPr lang="ru-RU" sz="1200" dirty="0">
                <a:hlinkClick r:id="rId13"/>
              </a:rPr>
              <a:t>http://imwerden.de/bilder/detskoe_chtenie_dlya_serdtsa_i_razuma_ch16_1788.jpg</a:t>
            </a:r>
            <a:r>
              <a:rPr lang="ru-RU" sz="1200" dirty="0"/>
              <a:t> детский журнал</a:t>
            </a:r>
          </a:p>
          <a:p>
            <a:r>
              <a:rPr lang="en-US" sz="1200" dirty="0">
                <a:hlinkClick r:id="rId14"/>
              </a:rPr>
              <a:t>http://www.mosjour.ru/assets/images/MJ_07_2003/MJ_07_2003.jpg</a:t>
            </a:r>
            <a:r>
              <a:rPr lang="ru-RU" sz="1200" dirty="0"/>
              <a:t> Московский журнал</a:t>
            </a:r>
          </a:p>
          <a:p>
            <a:r>
              <a:rPr lang="en-US" sz="1200" dirty="0">
                <a:hlinkClick r:id="rId15"/>
              </a:rPr>
              <a:t>http://libryansk.ru/files/media/2016/03/img_karamzinnatalya.jpg</a:t>
            </a:r>
            <a:r>
              <a:rPr lang="ru-RU" sz="1200" dirty="0"/>
              <a:t> Наталья, боярская </a:t>
            </a:r>
            <a:r>
              <a:rPr lang="ru-RU" sz="1200" dirty="0" smtClean="0"/>
              <a:t>дочь</a:t>
            </a:r>
          </a:p>
          <a:p>
            <a:r>
              <a:rPr lang="en-US" sz="1200" dirty="0">
                <a:hlinkClick r:id="rId16"/>
              </a:rPr>
              <a:t>http://</a:t>
            </a:r>
            <a:r>
              <a:rPr lang="ru-RU" sz="1200" dirty="0" err="1">
                <a:hlinkClick r:id="rId16"/>
              </a:rPr>
              <a:t>миррусскойлитературы.рф</a:t>
            </a:r>
            <a:r>
              <a:rPr lang="ru-RU" sz="1200" dirty="0">
                <a:hlinkClick r:id="rId16"/>
              </a:rPr>
              <a:t>/</a:t>
            </a:r>
            <a:r>
              <a:rPr lang="en-US" sz="1200" dirty="0">
                <a:hlinkClick r:id="rId16"/>
              </a:rPr>
              <a:t>files/108/148/Pisma_russkogo_put.png</a:t>
            </a:r>
            <a:r>
              <a:rPr lang="ru-RU" sz="1200" dirty="0"/>
              <a:t> Письма русского путешественника</a:t>
            </a:r>
          </a:p>
          <a:p>
            <a:r>
              <a:rPr lang="en-US" sz="1200" dirty="0">
                <a:hlinkClick r:id="rId6"/>
              </a:rPr>
              <a:t>https://j.livelib.ru/boocover/1000956974/l/85ef/Bednaya_Liza._Sbornik.jpg</a:t>
            </a:r>
            <a:r>
              <a:rPr lang="ru-RU" sz="1200" dirty="0"/>
              <a:t> Бедная Лиза</a:t>
            </a:r>
          </a:p>
          <a:p>
            <a:r>
              <a:rPr lang="en-US" sz="1200" dirty="0">
                <a:hlinkClick r:id="rId17"/>
              </a:rPr>
              <a:t>http://www.mp3book.be/karamzin/img/marfa.jpg</a:t>
            </a:r>
            <a:r>
              <a:rPr lang="ru-RU" sz="1200" dirty="0"/>
              <a:t> Марфа-посадница</a:t>
            </a:r>
          </a:p>
          <a:p>
            <a:r>
              <a:rPr lang="en-US" sz="1200" dirty="0">
                <a:hlinkClick r:id="rId18"/>
              </a:rPr>
              <a:t>http://library.vladimir.ru/wp-content/uploads/2015/07/large.jpg</a:t>
            </a:r>
            <a:r>
              <a:rPr lang="ru-RU" sz="1200" dirty="0"/>
              <a:t> старинные книги</a:t>
            </a:r>
          </a:p>
          <a:p>
            <a:r>
              <a:rPr lang="en-US" sz="1200" dirty="0">
                <a:hlinkClick r:id="rId19"/>
              </a:rPr>
              <a:t>http://img1.labirint.ru/books/206252/big.jpg</a:t>
            </a:r>
            <a:r>
              <a:rPr lang="ru-RU" sz="1200" dirty="0"/>
              <a:t> История государства Российского (для детей)</a:t>
            </a:r>
          </a:p>
          <a:p>
            <a:r>
              <a:rPr lang="en-US" sz="1200" dirty="0">
                <a:hlinkClick r:id="rId20"/>
              </a:rPr>
              <a:t>http://modernlib.ru/books/karamzin_nikolay_mihaylovich/istoriya_gosudarstva_rossiyskogo_tom_112/cover.jpg</a:t>
            </a:r>
            <a:r>
              <a:rPr lang="ru-RU" sz="1200" dirty="0"/>
              <a:t> История государства Российского</a:t>
            </a:r>
          </a:p>
          <a:p>
            <a:r>
              <a:rPr lang="en-US" sz="1200" dirty="0">
                <a:hlinkClick r:id="rId21"/>
              </a:rPr>
              <a:t>http://hrono.ru/img/rgd/rgd0509.jpg</a:t>
            </a:r>
            <a:r>
              <a:rPr lang="ru-RU" sz="1200" dirty="0"/>
              <a:t> сказки Карамзина</a:t>
            </a:r>
          </a:p>
          <a:p>
            <a:r>
              <a:rPr lang="en-US" sz="1200" dirty="0">
                <a:hlinkClick r:id="rId22"/>
              </a:rPr>
              <a:t>http://fototerra.ru/image.html?id=122225&amp;size=medium</a:t>
            </a:r>
            <a:r>
              <a:rPr lang="ru-RU" sz="1200" dirty="0"/>
              <a:t> могила Карамзина</a:t>
            </a:r>
          </a:p>
          <a:p>
            <a:r>
              <a:rPr lang="en-US" sz="1200" dirty="0">
                <a:hlinkClick r:id="rId23"/>
              </a:rPr>
              <a:t>http://www.bankgorodov.ru/public//photos/famous/1313680843.jpg</a:t>
            </a:r>
            <a:r>
              <a:rPr lang="ru-RU" sz="1200" dirty="0"/>
              <a:t> Вяземский П.А.</a:t>
            </a:r>
          </a:p>
          <a:p>
            <a:r>
              <a:rPr lang="en-US" sz="1200" dirty="0">
                <a:hlinkClick r:id="rId24"/>
              </a:rPr>
              <a:t>http://www.hrono.ru/img/pisateli/belinski1843.jpg</a:t>
            </a:r>
            <a:r>
              <a:rPr lang="ru-RU" sz="1200" dirty="0"/>
              <a:t> Белинский В.Г.</a:t>
            </a:r>
          </a:p>
          <a:p>
            <a:r>
              <a:rPr lang="en-US" sz="1200" dirty="0">
                <a:hlinkClick r:id="rId25"/>
              </a:rPr>
              <a:t>http://www.herzenlib.ru/booklovers/images/n20110429_018.jpg</a:t>
            </a:r>
            <a:r>
              <a:rPr lang="ru-RU" sz="1200" dirty="0"/>
              <a:t> Герцен А.И.</a:t>
            </a:r>
          </a:p>
          <a:p>
            <a:r>
              <a:rPr lang="en-US" sz="1200" dirty="0">
                <a:hlinkClick r:id="rId26"/>
              </a:rPr>
              <a:t>http://ru.fishki.net/picsw/122012/21/post/pushkin/pushkin-0004.jpg</a:t>
            </a:r>
            <a:r>
              <a:rPr lang="ru-RU" sz="1200" dirty="0"/>
              <a:t> Пушкин А.С.</a:t>
            </a:r>
          </a:p>
          <a:p>
            <a:r>
              <a:rPr lang="en-US" sz="1200" dirty="0">
                <a:hlinkClick r:id="rId27"/>
              </a:rPr>
              <a:t>http://liv.piramidin.com/belas/Gogol/mann/gogol.jpg</a:t>
            </a:r>
            <a:r>
              <a:rPr lang="ru-RU" sz="1200" dirty="0"/>
              <a:t> Гоголь Н.В.</a:t>
            </a:r>
          </a:p>
          <a:p>
            <a:r>
              <a:rPr lang="en-US" sz="1200" dirty="0">
                <a:hlinkClick r:id="rId28"/>
              </a:rPr>
              <a:t>http://tv.tsu.ru/upload/iblock/8a6/4.jpg</a:t>
            </a:r>
            <a:r>
              <a:rPr lang="ru-RU" sz="1200" dirty="0"/>
              <a:t> Жуковский В.А.</a:t>
            </a:r>
          </a:p>
          <a:p>
            <a:r>
              <a:rPr lang="en-US" sz="1200" dirty="0">
                <a:hlinkClick r:id="rId29"/>
              </a:rPr>
              <a:t>http://www.uprava.mv.ru/img/uonb/002.JPG</a:t>
            </a:r>
            <a:r>
              <a:rPr lang="ru-RU" sz="1200" dirty="0"/>
              <a:t> Ульяновская областная библиотека</a:t>
            </a:r>
          </a:p>
          <a:p>
            <a:r>
              <a:rPr lang="en-US" sz="1200" dirty="0">
                <a:hlinkClick r:id="rId30"/>
              </a:rPr>
              <a:t>http://www.mytravelbook.org/object_foto/2016/04/Pamjatnik_bukve__6.jpg</a:t>
            </a:r>
            <a:r>
              <a:rPr lang="ru-RU" sz="1200" dirty="0"/>
              <a:t> памятник букве Ё</a:t>
            </a:r>
          </a:p>
          <a:p>
            <a:r>
              <a:rPr lang="en-US" sz="1200" dirty="0">
                <a:hlinkClick r:id="rId31"/>
              </a:rPr>
              <a:t>http://www.votpusk.ru/gallery/large/42581.jpg</a:t>
            </a:r>
            <a:r>
              <a:rPr lang="ru-RU" sz="1200" dirty="0"/>
              <a:t> </a:t>
            </a:r>
            <a:r>
              <a:rPr lang="ru-RU" sz="1200" dirty="0" err="1"/>
              <a:t>Карамзинский</a:t>
            </a:r>
            <a:r>
              <a:rPr lang="ru-RU" sz="1200" dirty="0"/>
              <a:t> сквер</a:t>
            </a:r>
          </a:p>
          <a:p>
            <a:r>
              <a:rPr lang="en-US" sz="1200" dirty="0">
                <a:hlinkClick r:id="rId32"/>
              </a:rPr>
              <a:t>https://upload.wikimedia.org/wikipedia/commons/thumb/c/c1/1991_CPA_6378.jpg/200px-1991_CPA_6378.jpg</a:t>
            </a:r>
            <a:r>
              <a:rPr lang="ru-RU" sz="1200" dirty="0"/>
              <a:t> </a:t>
            </a:r>
            <a:r>
              <a:rPr lang="ru-RU" sz="1200" dirty="0" smtClean="0"/>
              <a:t>марка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4562" y="0"/>
            <a:ext cx="444217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Источники иллюстраций</a:t>
            </a:r>
            <a:endParaRPr lang="ru-RU" sz="2800" b="1" spc="50" dirty="0">
              <a:ln w="11430"/>
              <a:solidFill>
                <a:srgbClr val="33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470" y="523220"/>
            <a:ext cx="8809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+mj-lt"/>
              <a:buAutoNum type="arabicPeriod"/>
            </a:pPr>
            <a:r>
              <a:rPr lang="ru-RU" sz="1200" dirty="0"/>
              <a:t>Жизнь и творчество Карамзина Н.М.//Русская словесность, 1995.</a:t>
            </a:r>
          </a:p>
          <a:p>
            <a:pPr marL="176213" indent="-176213">
              <a:buFont typeface="+mj-lt"/>
              <a:buAutoNum type="arabicPeriod"/>
            </a:pPr>
            <a:r>
              <a:rPr lang="ru-RU" sz="1200" dirty="0"/>
              <a:t>Карамзин Н.М. Энциклопедия Кирилла и </a:t>
            </a:r>
            <a:r>
              <a:rPr lang="ru-RU" sz="1200" dirty="0" err="1"/>
              <a:t>Мефодия</a:t>
            </a:r>
            <a:r>
              <a:rPr lang="ru-RU" sz="1200" dirty="0"/>
              <a:t>/Детская литература. – М.: </a:t>
            </a:r>
            <a:r>
              <a:rPr lang="ru-RU" sz="1200" dirty="0" err="1"/>
              <a:t>Олма</a:t>
            </a:r>
            <a:r>
              <a:rPr lang="ru-RU" sz="1200" dirty="0"/>
              <a:t>-Пресс, 2002.</a:t>
            </a:r>
          </a:p>
          <a:p>
            <a:pPr marL="176213" indent="-176213">
              <a:buFont typeface="+mj-lt"/>
              <a:buAutoNum type="arabicPeriod"/>
            </a:pPr>
            <a:r>
              <a:rPr lang="ru-RU" sz="1200" dirty="0" smtClean="0"/>
              <a:t>Современники </a:t>
            </a:r>
            <a:r>
              <a:rPr lang="ru-RU" sz="1200" dirty="0"/>
              <a:t>и Классики/Великие писатели/Карамзин Н.М. </a:t>
            </a:r>
            <a:r>
              <a:rPr lang="ru-RU" sz="1200" dirty="0" smtClean="0"/>
              <a:t>– М</a:t>
            </a:r>
            <a:r>
              <a:rPr lang="ru-RU" sz="1200" dirty="0"/>
              <a:t>.: Художественная </a:t>
            </a:r>
            <a:r>
              <a:rPr lang="ru-RU" sz="1200" dirty="0" smtClean="0"/>
              <a:t>литература, 1978.</a:t>
            </a:r>
            <a:endParaRPr lang="ru-RU" sz="1200" dirty="0" smtClean="0">
              <a:hlinkClick r:id="rId2"/>
            </a:endParaRPr>
          </a:p>
          <a:p>
            <a:r>
              <a:rPr lang="ru-RU" sz="1200" dirty="0" smtClean="0">
                <a:hlinkClick r:id="rId2"/>
              </a:rPr>
              <a:t>http</a:t>
            </a:r>
            <a:r>
              <a:rPr lang="ru-RU" sz="1200" dirty="0">
                <a:hlinkClick r:id="rId2"/>
              </a:rPr>
              <a:t>://pandia.ru/text/78/438/39676.php</a:t>
            </a:r>
            <a:r>
              <a:rPr lang="ru-RU" sz="1200" dirty="0"/>
              <a:t> Современники о </a:t>
            </a:r>
            <a:r>
              <a:rPr lang="ru-RU" sz="1200" dirty="0" smtClean="0"/>
              <a:t>Карамзине</a:t>
            </a:r>
          </a:p>
          <a:p>
            <a:r>
              <a:rPr lang="ru-RU" sz="1200" dirty="0">
                <a:hlinkClick r:id="rId3"/>
              </a:rPr>
              <a:t>http://karamsin.ulspu.ru/glavnaa</a:t>
            </a:r>
            <a:r>
              <a:rPr lang="ru-RU" sz="1200" dirty="0"/>
              <a:t> «Весь Карамзин» - информационно/исследовательская база Ульяновской ОНБ им</a:t>
            </a:r>
            <a:r>
              <a:rPr lang="ru-RU" sz="1200" dirty="0" smtClean="0"/>
              <a:t>. В.И. Ленина </a:t>
            </a:r>
            <a:endParaRPr lang="ru-RU" sz="1200" dirty="0"/>
          </a:p>
          <a:p>
            <a:r>
              <a:rPr lang="ru-RU" sz="1200" dirty="0">
                <a:hlinkClick r:id="rId4"/>
              </a:rPr>
              <a:t>http://www.kostyor.ru/biography/?n=60</a:t>
            </a:r>
            <a:r>
              <a:rPr lang="ru-RU" sz="1200" dirty="0"/>
              <a:t> стихи, </a:t>
            </a:r>
            <a:r>
              <a:rPr lang="ru-RU" sz="1200" dirty="0" smtClean="0"/>
              <a:t>биография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4562" y="0"/>
            <a:ext cx="615219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Источники </a:t>
            </a:r>
            <a:r>
              <a:rPr lang="ru-RU" sz="2800" b="1" spc="50" dirty="0" smtClean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текстовой </a:t>
            </a:r>
            <a:r>
              <a:rPr lang="ru-RU" sz="2800" b="1" spc="50" dirty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информации </a:t>
            </a:r>
            <a:endParaRPr lang="ru-RU" sz="2800" b="1" spc="50" dirty="0">
              <a:ln w="11430"/>
              <a:solidFill>
                <a:srgbClr val="33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8851" y="47719"/>
            <a:ext cx="848629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Жизненный путь Н. М. Карамзина</a:t>
            </a:r>
            <a:endParaRPr lang="ru-RU" sz="4000" b="1" spc="50" dirty="0">
              <a:ln w="11430"/>
              <a:solidFill>
                <a:srgbClr val="33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24" name="Picture 28" descr="http://aria-art.ru/0/K/Karamzin%20Nikolaj%20Mihajlovich%20(1766-1826)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27" y="1917316"/>
            <a:ext cx="2527223" cy="35469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опрос_Детств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1" y="804486"/>
            <a:ext cx="2725148" cy="993734"/>
          </a:xfrm>
          <a:prstGeom prst="rect">
            <a:avLst/>
          </a:prstGeom>
        </p:spPr>
      </p:pic>
      <p:pic>
        <p:nvPicPr>
          <p:cNvPr id="3" name="Вопрос_Образов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86" y="804486"/>
            <a:ext cx="2731245" cy="993734"/>
          </a:xfrm>
          <a:prstGeom prst="rect">
            <a:avLst/>
          </a:prstGeom>
        </p:spPr>
      </p:pic>
      <p:pic>
        <p:nvPicPr>
          <p:cNvPr id="5" name="Вопрос_Военная служб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078" y="804486"/>
            <a:ext cx="2725148" cy="993734"/>
          </a:xfrm>
          <a:prstGeom prst="rect">
            <a:avLst/>
          </a:prstGeom>
        </p:spPr>
      </p:pic>
      <p:pic>
        <p:nvPicPr>
          <p:cNvPr id="6" name="Вопрос_Путешествие по Европ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078" y="1997343"/>
            <a:ext cx="2725148" cy="993734"/>
          </a:xfrm>
          <a:prstGeom prst="rect">
            <a:avLst/>
          </a:prstGeom>
        </p:spPr>
      </p:pic>
      <p:pic>
        <p:nvPicPr>
          <p:cNvPr id="7" name="Вопрос_Семь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078" y="3190200"/>
            <a:ext cx="2725148" cy="993734"/>
          </a:xfrm>
          <a:prstGeom prst="rect">
            <a:avLst/>
          </a:prstGeom>
        </p:spPr>
      </p:pic>
      <p:pic>
        <p:nvPicPr>
          <p:cNvPr id="8" name="Вопрос_Реформа язык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078" y="4383057"/>
            <a:ext cx="2725148" cy="993734"/>
          </a:xfrm>
          <a:prstGeom prst="rect">
            <a:avLst/>
          </a:prstGeom>
        </p:spPr>
      </p:pic>
      <p:pic>
        <p:nvPicPr>
          <p:cNvPr id="10" name="Вопрос_Издательская деятельность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078" y="5575914"/>
            <a:ext cx="2725148" cy="999831"/>
          </a:xfrm>
          <a:prstGeom prst="rect">
            <a:avLst/>
          </a:prstGeom>
        </p:spPr>
      </p:pic>
      <p:pic>
        <p:nvPicPr>
          <p:cNvPr id="11" name="Вопрос_Литературные произведени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0334" y="5575914"/>
            <a:ext cx="2725148" cy="999831"/>
          </a:xfrm>
          <a:prstGeom prst="rect">
            <a:avLst/>
          </a:prstGeom>
        </p:spPr>
      </p:pic>
      <p:pic>
        <p:nvPicPr>
          <p:cNvPr id="4101" name="Вопрос_Увлечение историей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91" y="5575914"/>
            <a:ext cx="2725148" cy="999831"/>
          </a:xfrm>
          <a:prstGeom prst="rect">
            <a:avLst/>
          </a:prstGeom>
        </p:spPr>
      </p:pic>
      <p:pic>
        <p:nvPicPr>
          <p:cNvPr id="17" name="Вопрос_Венец творчества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591" y="4378485"/>
            <a:ext cx="2731245" cy="999831"/>
          </a:xfrm>
          <a:prstGeom prst="rect">
            <a:avLst/>
          </a:prstGeom>
        </p:spPr>
      </p:pic>
      <p:pic>
        <p:nvPicPr>
          <p:cNvPr id="18" name="Вопрос_Неизвестный Карамзин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591" y="3187152"/>
            <a:ext cx="2725148" cy="993734"/>
          </a:xfrm>
          <a:prstGeom prst="rect">
            <a:avLst/>
          </a:prstGeom>
        </p:spPr>
      </p:pic>
      <p:pic>
        <p:nvPicPr>
          <p:cNvPr id="19" name="Вопрос_Последние дни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591" y="1995819"/>
            <a:ext cx="2725148" cy="993734"/>
          </a:xfrm>
          <a:prstGeom prst="rect">
            <a:avLst/>
          </a:prstGeom>
        </p:spPr>
      </p:pic>
      <p:sp>
        <p:nvSpPr>
          <p:cNvPr id="16" name="шторка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Детство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0090" y="810541"/>
            <a:ext cx="7388992" cy="5236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Образова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0090" y="682514"/>
            <a:ext cx="7388992" cy="549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Военная служба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3138" y="682514"/>
            <a:ext cx="7382896" cy="549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Путешествие по Европе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3138" y="670321"/>
            <a:ext cx="7382896" cy="5517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Семья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463" y="810541"/>
            <a:ext cx="7468247" cy="5236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еформа языка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2656" y="712997"/>
            <a:ext cx="7443861" cy="5432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Издательская деятельность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0090" y="810541"/>
            <a:ext cx="7388992" cy="5236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Литературные произведения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4849" y="679466"/>
            <a:ext cx="7419475" cy="5499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Увлечение историей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3994" y="798348"/>
            <a:ext cx="7401185" cy="5261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Венец творчества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0463" y="645935"/>
            <a:ext cx="7468247" cy="5566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Неизвестный Карамзин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7876" y="773962"/>
            <a:ext cx="7468247" cy="5310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Последние дни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0090" y="499618"/>
            <a:ext cx="7388992" cy="5858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20424" y="844113"/>
            <a:ext cx="457240" cy="457240"/>
          </a:xfrm>
          <a:prstGeom prst="rect">
            <a:avLst/>
          </a:prstGeom>
        </p:spPr>
      </p:pic>
      <p:sp>
        <p:nvSpPr>
          <p:cNvPr id="171" name="2"/>
          <p:cNvSpPr/>
          <p:nvPr/>
        </p:nvSpPr>
        <p:spPr>
          <a:xfrm>
            <a:off x="7967082" y="682514"/>
            <a:ext cx="432000" cy="432000"/>
          </a:xfrm>
          <a:prstGeom prst="mathMultiply">
            <a:avLst/>
          </a:prstGeom>
          <a:solidFill>
            <a:srgbClr val="333399"/>
          </a:solidFill>
          <a:ln>
            <a:solidFill>
              <a:srgbClr val="3333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399"/>
              </a:solidFill>
            </a:endParaRPr>
          </a:p>
        </p:txBody>
      </p:sp>
      <p:pic>
        <p:nvPicPr>
          <p:cNvPr id="35" name="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38794" y="682514"/>
            <a:ext cx="457240" cy="457240"/>
          </a:xfrm>
          <a:prstGeom prst="rect">
            <a:avLst/>
          </a:prstGeom>
        </p:spPr>
      </p:pic>
      <p:pic>
        <p:nvPicPr>
          <p:cNvPr id="37" name="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38794" y="682353"/>
            <a:ext cx="457240" cy="457240"/>
          </a:xfrm>
          <a:prstGeom prst="rect">
            <a:avLst/>
          </a:prstGeom>
        </p:spPr>
      </p:pic>
      <p:pic>
        <p:nvPicPr>
          <p:cNvPr id="39" name="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81470" y="844113"/>
            <a:ext cx="457240" cy="457240"/>
          </a:xfrm>
          <a:prstGeom prst="rect">
            <a:avLst/>
          </a:prstGeom>
        </p:spPr>
      </p:pic>
      <p:pic>
        <p:nvPicPr>
          <p:cNvPr id="41" name="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69277" y="712997"/>
            <a:ext cx="457240" cy="457240"/>
          </a:xfrm>
          <a:prstGeom prst="rect">
            <a:avLst/>
          </a:prstGeom>
        </p:spPr>
      </p:pic>
      <p:pic>
        <p:nvPicPr>
          <p:cNvPr id="42" name="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41842" y="844113"/>
            <a:ext cx="457240" cy="457240"/>
          </a:xfrm>
          <a:prstGeom prst="rect">
            <a:avLst/>
          </a:prstGeom>
        </p:spPr>
      </p:pic>
      <p:pic>
        <p:nvPicPr>
          <p:cNvPr id="43" name="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57084" y="679466"/>
            <a:ext cx="457240" cy="457240"/>
          </a:xfrm>
          <a:prstGeom prst="rect">
            <a:avLst/>
          </a:prstGeom>
        </p:spPr>
      </p:pic>
      <p:pic>
        <p:nvPicPr>
          <p:cNvPr id="44" name="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56224" y="798348"/>
            <a:ext cx="457240" cy="457240"/>
          </a:xfrm>
          <a:prstGeom prst="rect">
            <a:avLst/>
          </a:prstGeom>
        </p:spPr>
      </p:pic>
      <p:pic>
        <p:nvPicPr>
          <p:cNvPr id="45" name="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91095" y="645935"/>
            <a:ext cx="457240" cy="457240"/>
          </a:xfrm>
          <a:prstGeom prst="rect">
            <a:avLst/>
          </a:prstGeom>
        </p:spPr>
      </p:pic>
      <p:pic>
        <p:nvPicPr>
          <p:cNvPr id="46" name="1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848883" y="773962"/>
            <a:ext cx="457240" cy="457240"/>
          </a:xfrm>
          <a:prstGeom prst="rect">
            <a:avLst/>
          </a:prstGeom>
        </p:spPr>
      </p:pic>
      <p:pic>
        <p:nvPicPr>
          <p:cNvPr id="47" name="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58925" y="499618"/>
            <a:ext cx="457240" cy="457240"/>
          </a:xfrm>
          <a:prstGeom prst="rect">
            <a:avLst/>
          </a:prstGeom>
        </p:spPr>
      </p:pic>
      <p:sp>
        <p:nvSpPr>
          <p:cNvPr id="48" name="Стрелка вправо 47">
            <a:hlinkClick r:id="" action="ppaction://hlinkshowjump?jump=nextslide"/>
          </p:cNvPr>
          <p:cNvSpPr/>
          <p:nvPr/>
        </p:nvSpPr>
        <p:spPr>
          <a:xfrm>
            <a:off x="7938794" y="6403851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  <p:bldP spid="16" grpId="12" animBg="1"/>
      <p:bldP spid="16" grpId="13" animBg="1"/>
      <p:bldP spid="16" grpId="14" animBg="1"/>
      <p:bldP spid="16" grpId="15" animBg="1"/>
      <p:bldP spid="16" grpId="16" animBg="1"/>
      <p:bldP spid="16" grpId="17" animBg="1"/>
      <p:bldP spid="16" grpId="18" animBg="1"/>
      <p:bldP spid="16" grpId="19" animBg="1"/>
      <p:bldP spid="16" grpId="20" animBg="1"/>
      <p:bldP spid="16" grpId="21" animBg="1"/>
      <p:bldP spid="16" grpId="22" animBg="1"/>
      <p:bldP spid="16" grpId="23" animBg="1"/>
      <p:bldP spid="171" grpId="0" animBg="1"/>
      <p:bldP spid="17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0690" y="360029"/>
            <a:ext cx="827957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spc="50" dirty="0" smtClean="0">
                <a:ln w="11430"/>
                <a:solidFill>
                  <a:srgbClr val="33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Современники о Н. М. Карамзине</a:t>
            </a:r>
            <a:endParaRPr lang="ru-RU" sz="4000" b="1" spc="50" dirty="0">
              <a:ln w="11430"/>
              <a:solidFill>
                <a:srgbClr val="33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9584" y="2005426"/>
            <a:ext cx="8066485" cy="3814331"/>
            <a:chOff x="169584" y="2005426"/>
            <a:chExt cx="8066485" cy="381433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69584" y="2005426"/>
              <a:ext cx="2574378" cy="3814331"/>
              <a:chOff x="359154" y="2005427"/>
              <a:chExt cx="2574378" cy="3814331"/>
            </a:xfrm>
          </p:grpSpPr>
          <p:pic>
            <p:nvPicPr>
              <p:cNvPr id="2050" name="Picture 2" descr="http://feb-web.ru/feb/rosarc/pictures/raf-291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54" y="2005427"/>
                <a:ext cx="2574378" cy="31680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359532" y="5173427"/>
                <a:ext cx="256450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/>
                  <a:t>Пётр Андреевич</a:t>
                </a:r>
              </a:p>
              <a:p>
                <a:pPr algn="ctr"/>
                <a:r>
                  <a:rPr lang="ru-RU" b="1" dirty="0" smtClean="0"/>
                  <a:t>Вяземский</a:t>
                </a:r>
                <a:endParaRPr lang="ru-RU" b="1" dirty="0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2904433" y="2005427"/>
              <a:ext cx="2581308" cy="3814330"/>
              <a:chOff x="3116798" y="2005427"/>
              <a:chExt cx="2581308" cy="3814330"/>
            </a:xfrm>
          </p:grpSpPr>
          <p:pic>
            <p:nvPicPr>
              <p:cNvPr id="2052" name="Picture 4" descr="http://aforizmy-citaty.ru/wp-content/uploads/2013/04/belinsky.jpg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3" r="11956"/>
              <a:stretch/>
            </p:blipFill>
            <p:spPr bwMode="auto">
              <a:xfrm>
                <a:off x="3118981" y="2005427"/>
                <a:ext cx="2579125" cy="31680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116798" y="5173426"/>
                <a:ext cx="25740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/>
                  <a:t>Виссарион Григорьевич Белинский </a:t>
                </a:r>
                <a:endParaRPr lang="ru-RU" b="1" dirty="0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5657886" y="2009774"/>
              <a:ext cx="2578183" cy="3809983"/>
              <a:chOff x="5883555" y="2009774"/>
              <a:chExt cx="2578183" cy="3809983"/>
            </a:xfrm>
          </p:grpSpPr>
          <p:pic>
            <p:nvPicPr>
              <p:cNvPr id="2054" name="Picture 6" descr="http://www.viewmap.org/wp-content/uploads/2013/07/2035323e3b4e463838-1848-1849-3333.-223e3c-II-111218-1952-27.jp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9"/>
              <a:stretch/>
            </p:blipFill>
            <p:spPr bwMode="auto">
              <a:xfrm>
                <a:off x="5883555" y="2009774"/>
                <a:ext cx="2578183" cy="31680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890862" y="5173426"/>
                <a:ext cx="2570875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/>
                  <a:t>Александр Иванович</a:t>
                </a:r>
              </a:p>
              <a:p>
                <a:pPr algn="ctr"/>
                <a:r>
                  <a:rPr lang="ru-RU" b="1" dirty="0" smtClean="0"/>
                  <a:t>Герцен</a:t>
                </a:r>
                <a:endParaRPr lang="ru-RU" b="1" dirty="0"/>
              </a:p>
            </p:txBody>
          </p:sp>
        </p:grpSp>
      </p:grpSp>
      <p:sp>
        <p:nvSpPr>
          <p:cNvPr id="10" name="Штриховая стрелка вправо 9"/>
          <p:cNvSpPr/>
          <p:nvPr/>
        </p:nvSpPr>
        <p:spPr>
          <a:xfrm>
            <a:off x="8288458" y="1219058"/>
            <a:ext cx="710576" cy="5118410"/>
          </a:xfrm>
          <a:prstGeom prst="strip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71487" y="2005426"/>
            <a:ext cx="8064581" cy="3817490"/>
            <a:chOff x="171487" y="2005426"/>
            <a:chExt cx="8064581" cy="3817490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71487" y="2008585"/>
              <a:ext cx="2570571" cy="3814331"/>
              <a:chOff x="169962" y="2005426"/>
              <a:chExt cx="2570571" cy="381433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69962" y="5173426"/>
                <a:ext cx="256450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/>
                  <a:t>Александр Сергеевич</a:t>
                </a:r>
              </a:p>
              <a:p>
                <a:pPr algn="ctr"/>
                <a:r>
                  <a:rPr lang="ru-RU" b="1" dirty="0" smtClean="0"/>
                  <a:t>Пушкин</a:t>
                </a:r>
                <a:endParaRPr lang="ru-RU" b="1" dirty="0"/>
              </a:p>
            </p:txBody>
          </p:sp>
          <p:pic>
            <p:nvPicPr>
              <p:cNvPr id="37" name="Picture 2" descr="http://de-alio.ru/wp-content/uploads/2011/07/Pushkin.jpg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12" r="9490"/>
              <a:stretch/>
            </p:blipFill>
            <p:spPr bwMode="auto">
              <a:xfrm>
                <a:off x="175751" y="2005426"/>
                <a:ext cx="2564782" cy="31680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Группа 29"/>
            <p:cNvGrpSpPr/>
            <p:nvPr/>
          </p:nvGrpSpPr>
          <p:grpSpPr>
            <a:xfrm>
              <a:off x="2902502" y="2005426"/>
              <a:ext cx="2575931" cy="3814331"/>
              <a:chOff x="2902502" y="2005426"/>
              <a:chExt cx="2575931" cy="38143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2904433" y="5173426"/>
                <a:ext cx="25740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/>
                  <a:t>Николай Васильевич Гоголь </a:t>
                </a:r>
                <a:endParaRPr lang="ru-RU" b="1" dirty="0"/>
              </a:p>
            </p:txBody>
          </p:sp>
          <p:pic>
            <p:nvPicPr>
              <p:cNvPr id="35" name="Picture 4" descr="http://risovach.ru/upload/2015/07/generator/gogol_87587460_orig_.png">
                <a:hlinkClick r:id="rId12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" r="2968"/>
              <a:stretch/>
            </p:blipFill>
            <p:spPr bwMode="auto">
              <a:xfrm>
                <a:off x="2902502" y="2005426"/>
                <a:ext cx="2575931" cy="31680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Группа 30"/>
            <p:cNvGrpSpPr/>
            <p:nvPr/>
          </p:nvGrpSpPr>
          <p:grpSpPr>
            <a:xfrm>
              <a:off x="5665193" y="2005426"/>
              <a:ext cx="2570875" cy="3814331"/>
              <a:chOff x="5665193" y="2005426"/>
              <a:chExt cx="2570875" cy="381433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5665193" y="5173426"/>
                <a:ext cx="2570875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/>
                  <a:t>Василий Андреевич Жуковский</a:t>
                </a:r>
                <a:endParaRPr lang="ru-RU" b="1" dirty="0"/>
              </a:p>
            </p:txBody>
          </p:sp>
          <p:pic>
            <p:nvPicPr>
              <p:cNvPr id="33" name="Picture 6" descr="http://1piar.ru/folio/images/510153-m1f5b9cd9.jpg">
                <a:hlinkClick r:id="rId1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9988" y="2005426"/>
                <a:ext cx="2566080" cy="31680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" name="Стрелка вправо 23">
            <a:hlinkClick r:id="" action="ppaction://hlinkshowjump?jump=nextslide"/>
          </p:cNvPr>
          <p:cNvSpPr/>
          <p:nvPr/>
        </p:nvSpPr>
        <p:spPr>
          <a:xfrm>
            <a:off x="7938794" y="6403851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ВПЕРЁД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6313" y="1236626"/>
            <a:ext cx="48577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Карамзин — наш Кутузов двенадцатого года: он спас Россию от нашествия забвения, воззвал ее к жизни, показал нам, что у нас отечество есть, как многие узнали о том в двенадцатом годе</a:t>
            </a:r>
            <a:r>
              <a:rPr lang="ru-RU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7172" name="Picture 4" descr="http://feb-web.ru/feb/rosarc/pictures/raf-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257104"/>
            <a:ext cx="4068000" cy="50060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7715272" y="6230516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49" y="5337333"/>
            <a:ext cx="2548349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1458" y="1045857"/>
            <a:ext cx="44188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 чему ни </a:t>
            </a:r>
            <a:r>
              <a:rPr lang="ru-RU" alt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обратись в </a:t>
            </a:r>
            <a:r>
              <a:rPr lang="ru-RU" altLang="ru-RU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нашей литературе – всему начало положено Карамзиным: журналистике, критике, повести-роману, повести исторической, </a:t>
            </a:r>
            <a:r>
              <a:rPr lang="ru-RU" altLang="ru-RU" sz="24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публицизму</a:t>
            </a:r>
            <a:r>
              <a:rPr lang="ru-RU" altLang="ru-RU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изучению истории</a:t>
            </a:r>
            <a:r>
              <a:rPr lang="ru-RU" alt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  <a:endParaRPr lang="ru-RU" alt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Picture 4" descr="http://aforizmy-citaty.ru/wp-content/uploads/2013/04/belinsk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r="11956"/>
          <a:stretch/>
        </p:blipFill>
        <p:spPr bwMode="auto">
          <a:xfrm>
            <a:off x="237600" y="255600"/>
            <a:ext cx="4068000" cy="49968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7715272" y="6230516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99" y="5337333"/>
            <a:ext cx="333480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3593" y="677432"/>
            <a:ext cx="49204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Влияние последнего на литературу можно сравнить с влиянием Екатерины на общество; он сделал литературу гуманною. Великое творение Карамзина, памятник, воздвигнутый им для потомства, - это двенадцать томов русской истории.</a:t>
            </a:r>
            <a:endParaRPr 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Picture 6" descr="http://www.viewmap.org/wp-content/uploads/2013/07/2035323e3b4e463838-1848-1849-3333.-223e3c-II-111218-1952-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9"/>
          <a:stretch/>
        </p:blipFill>
        <p:spPr bwMode="auto">
          <a:xfrm>
            <a:off x="237600" y="255600"/>
            <a:ext cx="4068000" cy="49986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7715272" y="6230516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61" y="5337333"/>
            <a:ext cx="302387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5600" y="505824"/>
            <a:ext cx="47727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Появление сей книги (как и быть надлежало) наделало много шуму и произвело сильное впечатление... Все, даже светские женщины, бросились читать историю своего отечества, дотоле им неизвестную. Она была для них новым открытием. Древняя Россия казалась найдена Карамзиным, как Америка Колумбом.</a:t>
            </a:r>
            <a:endParaRPr 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Picture 2" descr="http://de-alio.ru/wp-content/uploads/2011/07/Pushk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" r="9490"/>
          <a:stretch/>
        </p:blipFill>
        <p:spPr bwMode="auto">
          <a:xfrm>
            <a:off x="237600" y="255600"/>
            <a:ext cx="4068000" cy="50247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7715272" y="6230516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99" y="5337333"/>
            <a:ext cx="2981202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6567" y="299103"/>
            <a:ext cx="45831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Карамзин представляет, точно, явление необыкновенное...</a:t>
            </a:r>
            <a:endParaRPr lang="en-US" sz="2400" b="1" dirty="0" smtClean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Никто, кроме Карамзина, не говорил так смело и благородно, не скрывая никаких своих мнений и мыслей, хотя они и не соответствовали во всем тогдашнему правительству, и слышишь невольно, что он один имел на то право. Какой урок нашему брату писателю!..</a:t>
            </a:r>
            <a:endParaRPr 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Picture 4" descr="http://risovach.ru/upload/2015/07/generator/gogol_87587460_orig_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r="2968"/>
          <a:stretch/>
        </p:blipFill>
        <p:spPr bwMode="auto">
          <a:xfrm>
            <a:off x="237600" y="255600"/>
            <a:ext cx="4068000" cy="5002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7715272" y="6230516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68" y="5337333"/>
            <a:ext cx="3048264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6567" y="255600"/>
            <a:ext cx="458315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Какое совершенство! И какая эпоха для русского -- появление этой истории! Какое сокровище для языка, для поэзии, не говоря уже о той деятельности, которая должна будет родиться в умах. Эту историю можно назвать воскресителем прошедших веков бытия нашего народа… Проза достигает здесь совершенства, развертывается во всех ее формах...</a:t>
            </a:r>
            <a:endParaRPr 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Picture 6" descr="http://1piar.ru/folio/images/510153-m1f5b9cd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0" y="255600"/>
            <a:ext cx="4068000" cy="50222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7715272" y="6230516"/>
            <a:ext cx="1214446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88" y="5337333"/>
            <a:ext cx="2944623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</TotalTime>
  <Words>699</Words>
  <Application>Microsoft Office PowerPoint</Application>
  <PresentationFormat>Экран (4:3)</PresentationFormat>
  <Paragraphs>88</Paragraphs>
  <Slides>12</Slides>
  <Notes>0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ss</dc:creator>
  <cp:lastModifiedBy>RePack by Diakov</cp:lastModifiedBy>
  <cp:revision>123</cp:revision>
  <dcterms:created xsi:type="dcterms:W3CDTF">2016-07-09T07:59:24Z</dcterms:created>
  <dcterms:modified xsi:type="dcterms:W3CDTF">2016-11-04T09:35:10Z</dcterms:modified>
</cp:coreProperties>
</file>