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9" r:id="rId3"/>
    <p:sldId id="284" r:id="rId4"/>
    <p:sldId id="275" r:id="rId5"/>
    <p:sldId id="278" r:id="rId6"/>
    <p:sldId id="285" r:id="rId7"/>
    <p:sldId id="286" r:id="rId8"/>
    <p:sldId id="287" r:id="rId9"/>
    <p:sldId id="288" r:id="rId10"/>
    <p:sldId id="268" r:id="rId11"/>
    <p:sldId id="281" r:id="rId12"/>
    <p:sldId id="290" r:id="rId13"/>
    <p:sldId id="282" r:id="rId14"/>
    <p:sldId id="294" r:id="rId15"/>
    <p:sldId id="283" r:id="rId16"/>
    <p:sldId id="296" r:id="rId17"/>
    <p:sldId id="295" r:id="rId18"/>
    <p:sldId id="29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2" d="100"/>
          <a:sy n="82" d="100"/>
        </p:scale>
        <p:origin x="121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17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31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87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79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07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14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8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45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04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819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39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8C96-E30A-4223-8A97-5DFDEBDCB0F9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9E147-5D7D-4AD9-BB44-2DA5996A3C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1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russkievesti.ru/assets/images/2016-01-037468876363637885334-2.jpg" TargetMode="External"/><Relationship Id="rId13" Type="http://schemas.openxmlformats.org/officeDocument/2006/relationships/hyperlink" Target="http://chemlib.ru/books/item/f00/s00/z0000034/pic/000030.jpg" TargetMode="External"/><Relationship Id="rId3" Type="http://schemas.openxmlformats.org/officeDocument/2006/relationships/hyperlink" Target="http://st.depositphotos.com/1411161/3897/v/450/depositphotos_38971243-Periodic-Table-Background.jpg" TargetMode="External"/><Relationship Id="rId7" Type="http://schemas.openxmlformats.org/officeDocument/2006/relationships/hyperlink" Target="http://img11.nnm.me/c/7/0/4/4/af589ac22e32e8eaf58032711a9.jpg%20&#1055;&#1057;1" TargetMode="External"/><Relationship Id="rId12" Type="http://schemas.openxmlformats.org/officeDocument/2006/relationships/hyperlink" Target="http://chemlib.ru/books/item/f00/s00/z0000034/pic/000025.jpg" TargetMode="External"/><Relationship Id="rId17" Type="http://schemas.openxmlformats.org/officeDocument/2006/relationships/hyperlink" Target="https://www.youtube.com/watch?v=L1RNrVggMz4" TargetMode="External"/><Relationship Id="rId2" Type="http://schemas.openxmlformats.org/officeDocument/2006/relationships/image" Target="../media/image12.png"/><Relationship Id="rId16" Type="http://schemas.openxmlformats.org/officeDocument/2006/relationships/hyperlink" Target="https://www.youtube.com/watch?v=YQF0R6UNE1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files.school-collection.edu.ru/dlrstore/8bdecc58-3661-6478-bd3f-ac735c720882/00149189205749839/00030101.jpg" TargetMode="External"/><Relationship Id="rId11" Type="http://schemas.openxmlformats.org/officeDocument/2006/relationships/hyperlink" Target="http://chemlib.ru/books/item/f00/s00/z0000034/pic/000026.jpg" TargetMode="External"/><Relationship Id="rId5" Type="http://schemas.openxmlformats.org/officeDocument/2006/relationships/hyperlink" Target="http://ruelect.com/wp-content/uploads/2015/08/0028-010-Velikie-uchenye.jpg" TargetMode="External"/><Relationship Id="rId15" Type="http://schemas.openxmlformats.org/officeDocument/2006/relationships/hyperlink" Target="https://www.youtube.com/watch?v=e6n-IxLRQTI" TargetMode="External"/><Relationship Id="rId10" Type="http://schemas.openxmlformats.org/officeDocument/2006/relationships/hyperlink" Target="http://dic.academic.ru/pictures/wiki/files/77/Mendeleev's_design_Weight_devices_for_firm_and_gas_substances.jpg" TargetMode="External"/><Relationship Id="rId4" Type="http://schemas.openxmlformats.org/officeDocument/2006/relationships/hyperlink" Target="http://pngimg.com/upload/tv_PNG477.png" TargetMode="External"/><Relationship Id="rId9" Type="http://schemas.openxmlformats.org/officeDocument/2006/relationships/hyperlink" Target="http://abouthist.net/wp-content/uploads/2011/09/atom.png" TargetMode="External"/><Relationship Id="rId14" Type="http://schemas.openxmlformats.org/officeDocument/2006/relationships/hyperlink" Target="https://www.youtube.com/watch?v=BVh5AnpEG4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5"/>
          <p:cNvSpPr>
            <a:spLocks noChangeArrowheads="1"/>
          </p:cNvSpPr>
          <p:nvPr/>
        </p:nvSpPr>
        <p:spPr bwMode="auto">
          <a:xfrm>
            <a:off x="-22142" y="3756"/>
            <a:ext cx="9166142" cy="544924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Муниципальное бюджетное 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общеобразовательное учреждение города </a:t>
            </a: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Ульяновска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«Средняя 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школа </a:t>
            </a:r>
            <a:r>
              <a:rPr kumimoji="1" lang="ru-RU" sz="1400" b="1" kern="0" dirty="0">
                <a:solidFill>
                  <a:srgbClr val="002060"/>
                </a:solidFill>
                <a:latin typeface="Arial" charset="0"/>
                <a:cs typeface="Arial" charset="0"/>
              </a:rPr>
              <a:t>№48 имени Героя России Д.С. Кожемякина</a:t>
            </a:r>
            <a:r>
              <a:rPr kumimoji="1" lang="ru-RU" sz="1400" b="1" kern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»</a:t>
            </a:r>
            <a:endParaRPr kumimoji="1" lang="ru-RU" sz="1400" b="1" kern="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009" y="6305751"/>
            <a:ext cx="435799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Автор: Вихирева Светлана Владимировна,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учитель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биологии 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химии,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высшей категории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118" y="2489106"/>
            <a:ext cx="8971622" cy="187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Периодический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закон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периодическая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система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химических элементов Д.И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Менделеева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свете теории строения атома</a:t>
            </a:r>
          </a:p>
        </p:txBody>
      </p:sp>
    </p:spTree>
    <p:extLst>
      <p:ext uri="{BB962C8B-B14F-4D97-AF65-F5344CB8AC3E}">
        <p14:creationId xmlns:p14="http://schemas.microsoft.com/office/powerpoint/2010/main" val="1920627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5846" y="151470"/>
            <a:ext cx="88274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Фронтальная письменная работа (взаимопроверка)</a:t>
            </a:r>
            <a:endParaRPr lang="ru-RU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03129" y="1018119"/>
            <a:ext cx="6180993" cy="5229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kern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Ответы: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электрон, протон и нейтрон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</a:t>
            </a:r>
          </a:p>
          <a:p>
            <a:pPr marL="971550" lvl="1" indent="-514350" algn="just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  <a:tabLst>
                <a:tab pos="9144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66195" y="2417925"/>
            <a:ext cx="3446777" cy="24298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ru-RU" sz="3200" b="1" kern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Оценка работы:</a:t>
            </a:r>
          </a:p>
          <a:p>
            <a:pPr marL="0" lvl="1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0-1 ошибка – «5»</a:t>
            </a:r>
          </a:p>
          <a:p>
            <a:pPr marL="0" lvl="1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2-3 ошибки – «4»</a:t>
            </a:r>
          </a:p>
          <a:p>
            <a:pPr marL="0" lvl="1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4-5 ошибок – «3»</a:t>
            </a:r>
          </a:p>
          <a:p>
            <a:pPr marL="0" lvl="1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5 ошибок – «2»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12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>
          <a:xfrm>
            <a:off x="461433" y="118533"/>
            <a:ext cx="8221134" cy="6739467"/>
          </a:xfrm>
          <a:prstGeom prst="rect">
            <a:avLst/>
          </a:prstGeom>
        </p:spPr>
      </p:pic>
      <p:pic>
        <p:nvPicPr>
          <p:cNvPr id="2" name="Взаимодействие натрия с водо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733" y="385233"/>
            <a:ext cx="7747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33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>
          <a:xfrm>
            <a:off x="461433" y="118533"/>
            <a:ext cx="8221134" cy="6739467"/>
          </a:xfrm>
          <a:prstGeom prst="rect">
            <a:avLst/>
          </a:prstGeom>
        </p:spPr>
      </p:pic>
      <p:pic>
        <p:nvPicPr>
          <p:cNvPr id="13" name="Взаимодействие магния с водой. Опыт 2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84" y="378068"/>
            <a:ext cx="7748954" cy="53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7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>
          <a:xfrm>
            <a:off x="461433" y="118533"/>
            <a:ext cx="8221134" cy="6739467"/>
          </a:xfrm>
          <a:prstGeom prst="rect">
            <a:avLst/>
          </a:prstGeom>
        </p:spPr>
      </p:pic>
      <p:pic>
        <p:nvPicPr>
          <p:cNvPr id="23" name="Взаимодействие алюминия с водо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" end="1801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84" y="389793"/>
            <a:ext cx="7748953" cy="53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9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585" y="853745"/>
            <a:ext cx="8264768" cy="3043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3200" b="1" kern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Вывод</a:t>
            </a:r>
          </a:p>
          <a:p>
            <a:pPr marL="0" lvl="1" algn="ctr"/>
            <a:endParaRPr lang="ru-RU" sz="1000" b="1" kern="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  <a:p>
            <a:pPr marL="514350" lvl="1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периодах слева направо металлические свойства ослабевают, а неметаллические усиливаются, т.к. заряд ядра и количество валентных электронов увеличивается и радиусы атомов уменьшаются.</a:t>
            </a:r>
          </a:p>
        </p:txBody>
      </p:sp>
    </p:spTree>
    <p:extLst>
      <p:ext uri="{BB962C8B-B14F-4D97-AF65-F5344CB8AC3E}">
        <p14:creationId xmlns:p14="http://schemas.microsoft.com/office/powerpoint/2010/main" val="1066971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>
          <a:xfrm>
            <a:off x="461433" y="118533"/>
            <a:ext cx="8221134" cy="6739467"/>
          </a:xfrm>
          <a:prstGeom prst="rect">
            <a:avLst/>
          </a:prstGeom>
        </p:spPr>
      </p:pic>
      <p:pic>
        <p:nvPicPr>
          <p:cNvPr id="4" name="Взаимодействие основных оксидов с водо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660" y="366345"/>
            <a:ext cx="7760678" cy="53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6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585" y="853745"/>
            <a:ext cx="8264768" cy="3043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3200" b="1" kern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Вывод</a:t>
            </a:r>
          </a:p>
          <a:p>
            <a:pPr marL="0" lvl="1" algn="ctr"/>
            <a:endParaRPr lang="ru-RU" sz="1000" b="1" kern="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  <a:p>
            <a:pPr marL="514350" lvl="1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Свойства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химических элементов, а также формы и свойства образуемых ими простых веществ и соединений находятся в периодической зависимости от величины зарядов ядер их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атомов.</a:t>
            </a:r>
          </a:p>
        </p:txBody>
      </p:sp>
    </p:spTree>
    <p:extLst>
      <p:ext uri="{BB962C8B-B14F-4D97-AF65-F5344CB8AC3E}">
        <p14:creationId xmlns:p14="http://schemas.microsoft.com/office/powerpoint/2010/main" val="224515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416" y="1264053"/>
            <a:ext cx="8264768" cy="350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3200" b="1" kern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Рефлексия </a:t>
            </a:r>
            <a:endParaRPr lang="ru-RU" sz="3200" b="1" kern="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  <a:p>
            <a:pPr marL="0" lvl="1" algn="ctr"/>
            <a:endParaRPr lang="ru-RU" sz="1000" b="1" kern="0" dirty="0" smtClean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  <a:p>
            <a:pPr lvl="1" indent="-4572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 вам было понятно в течение урока?</a:t>
            </a:r>
          </a:p>
          <a:p>
            <a:pPr lvl="1" indent="-4572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Какая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часть урока показалась самой интересной?</a:t>
            </a:r>
          </a:p>
          <a:p>
            <a:pPr lvl="1" indent="-4572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Какая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часть урока  вызвала затруднение?</a:t>
            </a:r>
          </a:p>
          <a:p>
            <a:pPr lvl="1" indent="-45720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вас настроение после урока?</a:t>
            </a:r>
          </a:p>
        </p:txBody>
      </p:sp>
    </p:spTree>
    <p:extLst>
      <p:ext uri="{BB962C8B-B14F-4D97-AF65-F5344CB8AC3E}">
        <p14:creationId xmlns:p14="http://schemas.microsoft.com/office/powerpoint/2010/main" val="3204405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1"/>
          <p:cNvSpPr/>
          <p:nvPr/>
        </p:nvSpPr>
        <p:spPr>
          <a:xfrm>
            <a:off x="533400" y="2390090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6. Фотографии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Лекока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де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Буабодрана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,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Винклера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и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Нильсона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Д.И. Менделеев заключил в общую рамку и озаглавил ее . . .  . Почему?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846" y="151470"/>
            <a:ext cx="88274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Информационные источники</a:t>
            </a:r>
            <a:endParaRPr lang="ru-RU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3769" y="1059518"/>
            <a:ext cx="8651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st.depositphotos.com/1411161/3897/v/450/depositphotos_38971243-Periodic-Table-Background.jpg</a:t>
            </a:r>
            <a:r>
              <a:rPr lang="ru-RU" dirty="0" smtClean="0"/>
              <a:t> фон</a:t>
            </a:r>
            <a:endParaRPr lang="ru-RU" dirty="0" smtClean="0">
              <a:hlinkClick r:id="rId4"/>
            </a:endParaRPr>
          </a:p>
          <a:p>
            <a:r>
              <a:rPr lang="en-US" dirty="0">
                <a:hlinkClick r:id="rId5"/>
              </a:rPr>
              <a:t>http://ruelect.com/wp-content/uploads/2015/08/0028-010-Velikie-uchenye.jpg</a:t>
            </a:r>
            <a:r>
              <a:rPr lang="ru-RU" dirty="0"/>
              <a:t> Менделеев (цитата)</a:t>
            </a:r>
          </a:p>
          <a:p>
            <a:r>
              <a:rPr lang="ru-RU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ru-RU" dirty="0" smtClean="0">
                <a:hlinkClick r:id="rId4"/>
              </a:rPr>
              <a:t>pngimg.com/upload/tv_PNG477.png</a:t>
            </a:r>
            <a:r>
              <a:rPr lang="ru-RU" dirty="0" smtClean="0"/>
              <a:t> телевизор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 smtClean="0">
                <a:hlinkClick r:id="rId6"/>
              </a:rPr>
              <a:t>://files.school-collection.edu.ru/dlrstore/8bdecc58-3661-6478-bd3f-ac735c720882/00149189205749839/00030101.jpg</a:t>
            </a:r>
            <a:r>
              <a:rPr lang="ru-RU" dirty="0" smtClean="0"/>
              <a:t> </a:t>
            </a:r>
            <a:r>
              <a:rPr lang="ru-RU" dirty="0" smtClean="0"/>
              <a:t>периодическая система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http://img11.nnm.me/c/7/0/4/4/af589ac22e32e8eaf58032711a9.jpg</a:t>
            </a:r>
            <a:r>
              <a:rPr lang="ru-RU" dirty="0" smtClean="0">
                <a:hlinkClick r:id="rId7"/>
              </a:rPr>
              <a:t> ПС1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russkievesti.ru/assets/images/2016-01-037468876363637885334-2.jpg</a:t>
            </a:r>
            <a:r>
              <a:rPr lang="ru-RU" dirty="0" smtClean="0"/>
              <a:t> Менделеев</a:t>
            </a:r>
          </a:p>
          <a:p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abouthist.net/wp-content/uploads/2011/09/atom.png</a:t>
            </a:r>
            <a:r>
              <a:rPr lang="ru-RU" dirty="0" smtClean="0"/>
              <a:t> строение атома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http://dic.academic.ru/pictures/wiki/files/77/Mendeleev's_design_Weight_devices_for_firm_and_gas_substances.jpg</a:t>
            </a:r>
            <a:r>
              <a:rPr lang="ru-RU" dirty="0" smtClean="0"/>
              <a:t> </a:t>
            </a:r>
            <a:r>
              <a:rPr lang="ru-RU" dirty="0" smtClean="0"/>
              <a:t>весы</a:t>
            </a:r>
          </a:p>
          <a:p>
            <a:r>
              <a:rPr lang="en-US" dirty="0" smtClean="0">
                <a:hlinkClick r:id="rId11"/>
              </a:rPr>
              <a:t>http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chemlib.ru/books/item/f00/s00/z0000034/pic/000026.jpg</a:t>
            </a:r>
            <a:r>
              <a:rPr lang="ru-RU" dirty="0" smtClean="0"/>
              <a:t> </a:t>
            </a:r>
            <a:r>
              <a:rPr lang="ru-RU" dirty="0" err="1" smtClean="0"/>
              <a:t>Лекок</a:t>
            </a:r>
            <a:r>
              <a:rPr lang="ru-RU" dirty="0" smtClean="0"/>
              <a:t> </a:t>
            </a:r>
            <a:r>
              <a:rPr lang="ru-RU" dirty="0"/>
              <a:t>де </a:t>
            </a:r>
            <a:r>
              <a:rPr lang="ru-RU" dirty="0" err="1" smtClean="0"/>
              <a:t>Буабодран</a:t>
            </a:r>
            <a:endParaRPr lang="ru-RU" dirty="0" smtClean="0"/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chemlib.ru/books/item/f00/s00/z0000034/pic/000025.jpg</a:t>
            </a:r>
            <a:r>
              <a:rPr lang="ru-RU" dirty="0" smtClean="0"/>
              <a:t> Фредерик </a:t>
            </a:r>
            <a:r>
              <a:rPr lang="ru-RU" dirty="0" err="1" smtClean="0"/>
              <a:t>Нильсон</a:t>
            </a:r>
            <a:endParaRPr lang="ru-RU" dirty="0" smtClean="0"/>
          </a:p>
          <a:p>
            <a:r>
              <a:rPr lang="en-US" dirty="0">
                <a:hlinkClick r:id="rId13"/>
              </a:rPr>
              <a:t>http://</a:t>
            </a:r>
            <a:r>
              <a:rPr lang="en-US" dirty="0" smtClean="0">
                <a:hlinkClick r:id="rId13"/>
              </a:rPr>
              <a:t>chemlib.ru/books/item/f00/s00/z0000034/pic/000030.jpg</a:t>
            </a:r>
            <a:r>
              <a:rPr lang="ru-RU" dirty="0" smtClean="0"/>
              <a:t> </a:t>
            </a:r>
            <a:r>
              <a:rPr lang="ru-RU" dirty="0" err="1"/>
              <a:t>Клеменс</a:t>
            </a:r>
            <a:r>
              <a:rPr lang="ru-RU" dirty="0"/>
              <a:t> </a:t>
            </a:r>
            <a:r>
              <a:rPr lang="ru-RU" dirty="0" err="1" smtClean="0"/>
              <a:t>Винклер</a:t>
            </a:r>
            <a:endParaRPr lang="ru-RU" dirty="0"/>
          </a:p>
          <a:p>
            <a:r>
              <a:rPr lang="en-US" dirty="0">
                <a:hlinkClick r:id="rId14"/>
              </a:rPr>
              <a:t>https://</a:t>
            </a:r>
            <a:r>
              <a:rPr lang="en-US" dirty="0" smtClean="0">
                <a:hlinkClick r:id="rId14"/>
              </a:rPr>
              <a:t>www.youtube.com/watch?v=BVh5AnpEG4E</a:t>
            </a:r>
            <a:r>
              <a:rPr lang="ru-RU" dirty="0" smtClean="0"/>
              <a:t> взаимодействие натрия с водой</a:t>
            </a:r>
          </a:p>
          <a:p>
            <a:r>
              <a:rPr lang="en-US" dirty="0">
                <a:hlinkClick r:id="rId15"/>
              </a:rPr>
              <a:t>https://</a:t>
            </a:r>
            <a:r>
              <a:rPr lang="en-US" dirty="0" smtClean="0">
                <a:hlinkClick r:id="rId15"/>
              </a:rPr>
              <a:t>www.youtube.com/watch?v=e6n-IxLRQTI</a:t>
            </a:r>
            <a:r>
              <a:rPr lang="ru-RU" dirty="0" smtClean="0"/>
              <a:t> </a:t>
            </a:r>
            <a:r>
              <a:rPr lang="ru-RU" dirty="0"/>
              <a:t>взаимодействие </a:t>
            </a:r>
            <a:r>
              <a:rPr lang="ru-RU" dirty="0" smtClean="0"/>
              <a:t>магния с водой</a:t>
            </a:r>
          </a:p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www.youtube.com/watch?v=YQF0R6UNE1A</a:t>
            </a:r>
            <a:r>
              <a:rPr lang="ru-RU" dirty="0" smtClean="0"/>
              <a:t> </a:t>
            </a:r>
            <a:r>
              <a:rPr lang="ru-RU" dirty="0"/>
              <a:t>взаимодействие </a:t>
            </a:r>
            <a:r>
              <a:rPr lang="ru-RU" dirty="0" smtClean="0"/>
              <a:t>алюминия с </a:t>
            </a:r>
            <a:r>
              <a:rPr lang="ru-RU" dirty="0"/>
              <a:t>водой</a:t>
            </a:r>
          </a:p>
          <a:p>
            <a:r>
              <a:rPr lang="en-US" dirty="0">
                <a:hlinkClick r:id="rId17"/>
              </a:rPr>
              <a:t>https://</a:t>
            </a:r>
            <a:r>
              <a:rPr lang="en-US" dirty="0" smtClean="0">
                <a:hlinkClick r:id="rId17"/>
              </a:rPr>
              <a:t>www.youtube.com/watch?v=L1RNrVggMz4</a:t>
            </a:r>
            <a:r>
              <a:rPr lang="ru-RU" dirty="0" smtClean="0"/>
              <a:t> </a:t>
            </a:r>
            <a:r>
              <a:rPr lang="ru-RU" dirty="0"/>
              <a:t>взаимодействие </a:t>
            </a:r>
            <a:r>
              <a:rPr lang="ru-RU" dirty="0" smtClean="0"/>
              <a:t>основных оксидов с </a:t>
            </a:r>
            <a:r>
              <a:rPr lang="ru-RU" dirty="0"/>
              <a:t>водой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24304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4133" y="1036934"/>
            <a:ext cx="5613400" cy="49921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«По видимости периодическому закону будущее не грозит разрушением, а только надстройки и развитие обещает...»</a:t>
            </a:r>
          </a:p>
          <a:p>
            <a:pPr algn="r">
              <a:lnSpc>
                <a:spcPct val="200000"/>
              </a:lnSpc>
            </a:pP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 </a:t>
            </a:r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дневника Д. И. </a:t>
            </a: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Менделеева.</a:t>
            </a:r>
          </a:p>
          <a:p>
            <a:pPr algn="r">
              <a:lnSpc>
                <a:spcPct val="80000"/>
              </a:lnSpc>
            </a:pPr>
            <a:r>
              <a:rPr lang="ru-RU" sz="28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Запись </a:t>
            </a:r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 10 июля 1905 г.</a:t>
            </a:r>
          </a:p>
        </p:txBody>
      </p:sp>
      <p:pic>
        <p:nvPicPr>
          <p:cNvPr id="1032" name="Picture 8" descr="http://ruelect.com/wp-content/uploads/2015/08/0028-010-Velikie-ucheny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9F8"/>
              </a:clrFrom>
              <a:clrTo>
                <a:srgbClr val="F5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774" b="4534"/>
          <a:stretch/>
        </p:blipFill>
        <p:spPr bwMode="auto">
          <a:xfrm>
            <a:off x="381000" y="516465"/>
            <a:ext cx="2727549" cy="34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48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5139" y="1146821"/>
            <a:ext cx="8264768" cy="4933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ru-RU" sz="3200" b="1" kern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Цель </a:t>
            </a:r>
            <a:r>
              <a:rPr lang="ru-RU" sz="3200" b="1" kern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урока</a:t>
            </a:r>
          </a:p>
          <a:p>
            <a:pPr marL="0" lvl="1" algn="ctr">
              <a:lnSpc>
                <a:spcPct val="107000"/>
              </a:lnSpc>
            </a:pPr>
            <a:endParaRPr lang="ru-RU" sz="1000" b="1" kern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  <a:p>
            <a:pPr marL="514350" lvl="1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Обобщить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знания периодического  закона  и  периодической системы.</a:t>
            </a:r>
          </a:p>
          <a:p>
            <a:pPr marL="514350" lvl="1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Систематизировать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знания о  важнейших  закономерностях, заложенных в периодической системе.</a:t>
            </a:r>
          </a:p>
          <a:p>
            <a:pPr marL="514350" lvl="1" indent="-514350" algn="just">
              <a:lnSpc>
                <a:spcPct val="107000"/>
              </a:lnSpc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Уметь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применять знания о строении атомов, о периодичности изменения свойств элементов при решении химических задач.</a:t>
            </a:r>
          </a:p>
        </p:txBody>
      </p:sp>
    </p:spTree>
    <p:extLst>
      <p:ext uri="{BB962C8B-B14F-4D97-AF65-F5344CB8AC3E}">
        <p14:creationId xmlns:p14="http://schemas.microsoft.com/office/powerpoint/2010/main" val="2677803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8719" y="2890391"/>
            <a:ext cx="7266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1.  В каком году  был  открыт Периодический закон?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96252" y="949569"/>
            <a:ext cx="8572500" cy="5715000"/>
            <a:chOff x="296252" y="949569"/>
            <a:chExt cx="8572500" cy="5715000"/>
          </a:xfrm>
        </p:grpSpPr>
        <p:pic>
          <p:nvPicPr>
            <p:cNvPr id="5" name="Picture 2" descr="http://russkievesti.ru/assets/images/2016-01-037468876363637885334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2" y="949569"/>
              <a:ext cx="8572500" cy="571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5710515" y="949569"/>
              <a:ext cx="31582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kumimoji="0" lang="ru-RU" sz="3200" b="1" i="0" u="none" strike="noStrike" kern="0" cap="none" spc="0" normalizeH="0" baseline="0" noProof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1 марта 1869 г.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247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8719" y="2890391"/>
            <a:ext cx="7266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2. Дайте современную  формулировку  периодического  закона.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0689" y="2587973"/>
            <a:ext cx="72967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Свойства химических элементов, а также их соединений находятся в периодической зависимости</a:t>
            </a:r>
          </a:p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от зарядов ядер атомов.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8" name="Picture 4" descr="http://abouthist.net/wp-content/uploads/2011/09/a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2681">
            <a:off x="6624327" y="4057919"/>
            <a:ext cx="2247206" cy="254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11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719" y="2597299"/>
            <a:ext cx="72665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	</a:t>
            </a:r>
            <a:r>
              <a:rPr lang="ru-RU" sz="3200" b="1" kern="0" dirty="0" smtClean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3. 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Чем отличается современная формулировка периодического закона от данной Менделеевым?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56129" y="1591534"/>
            <a:ext cx="7967323" cy="4182137"/>
            <a:chOff x="556129" y="1591534"/>
            <a:chExt cx="7967323" cy="418213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547935" y="2651550"/>
              <a:ext cx="397551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ru-RU" sz="3200" b="1" i="0" u="none" strike="noStrike" kern="0" cap="none" spc="0" normalizeH="0" baseline="0" noProof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За основу Менделеев брал атомный вес элемента.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Picture 2" descr="http://dic.academic.ru/pictures/wiki/files/77/Mendeleev's_design_Weight_devices_for_firm_and_gas_substanc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29" y="1591534"/>
              <a:ext cx="3600000" cy="41821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8193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0096" y="1975223"/>
            <a:ext cx="72665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 smtClean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4.  При создании периодической системы Д.И.  Менделеев расположил два соседних элемента (какие?) V  периода не в порядке возрастания атомного веса. Почему это пришлось сделать?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6193" y="863600"/>
            <a:ext cx="8871615" cy="5908026"/>
            <a:chOff x="136193" y="863600"/>
            <a:chExt cx="8871615" cy="59080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36193" y="5940629"/>
              <a:ext cx="887161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400" b="1" i="0" u="none" strike="noStrike" kern="0" cap="none" spc="0" normalizeH="0" baseline="0" noProof="0" dirty="0" err="1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</a:rPr>
                <a:t>Te</a:t>
              </a:r>
              <a:r>
                <a:rPr kumimoji="0" lang="ru-RU" sz="2400" b="1" i="0" u="none" strike="noStrike" kern="0" cap="none" spc="0" normalizeH="0" baseline="0" noProof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</a:rPr>
                <a:t> –</a:t>
              </a:r>
              <a:r>
                <a:rPr lang="ru-RU" sz="2400" b="1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</a:rPr>
                <a:t>I</a:t>
              </a:r>
              <a:r>
                <a:rPr kumimoji="0" lang="ru-RU" sz="2400" b="1" i="0" u="none" strike="noStrike" kern="0" cap="none" spc="0" normalizeH="0" baseline="0" noProof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rial"/>
                </a:rPr>
                <a:t>. </a:t>
              </a:r>
              <a:r>
                <a:rPr lang="ru-RU" sz="2400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"/>
                </a:rPr>
                <a:t>Основ </a:t>
              </a:r>
              <a:r>
                <a:rPr lang="ru-RU" sz="2400" kern="0" dirty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"/>
                </a:rPr>
                <a:t>для классификации элементов у Менделеева </a:t>
              </a:r>
              <a:r>
                <a:rPr lang="ru-RU" sz="2400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"/>
                </a:rPr>
                <a:t>было две </a:t>
              </a:r>
              <a:r>
                <a:rPr lang="ru-RU" sz="2400" kern="0" dirty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"/>
                </a:rPr>
                <a:t>— атомная масса и химическое </a:t>
              </a:r>
              <a:r>
                <a:rPr lang="ru-RU" sz="2400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Arial"/>
                </a:rPr>
                <a:t>сходство.</a:t>
              </a:r>
              <a:endParaRPr lang="ru-RU" sz="2400" kern="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67" y="863600"/>
              <a:ext cx="7747182" cy="5175438"/>
            </a:xfrm>
            <a:prstGeom prst="rect">
              <a:avLst/>
            </a:prstGeom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4546600" y="2896425"/>
              <a:ext cx="1499244" cy="44555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06845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719" y="2779556"/>
            <a:ext cx="7266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5.  Можете ли вы привести дополнительные примеры  подобных несоответствий?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4" y="854574"/>
            <a:ext cx="8062079" cy="54196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19667" y="1684867"/>
            <a:ext cx="7670800" cy="5094535"/>
            <a:chOff x="719667" y="1684867"/>
            <a:chExt cx="7670800" cy="509453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584242" y="6194627"/>
              <a:ext cx="39755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kern="0" dirty="0" err="1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Ar</a:t>
              </a:r>
              <a:r>
                <a:rPr lang="ru-RU" sz="3200" b="1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 – </a:t>
              </a:r>
              <a:r>
                <a:rPr lang="en-US" sz="3200" b="1" kern="0" dirty="0" smtClean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K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7526867" y="1684867"/>
              <a:ext cx="863600" cy="44555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19667" y="2009436"/>
              <a:ext cx="863600" cy="44555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790477" y="2015067"/>
            <a:ext cx="4540723" cy="4764334"/>
            <a:chOff x="3790477" y="2015067"/>
            <a:chExt cx="4540723" cy="4764334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798733" y="2015067"/>
              <a:ext cx="1532467" cy="44555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790477" y="6194626"/>
              <a:ext cx="15969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200" b="1" kern="0" dirty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Co</a:t>
              </a:r>
              <a:r>
                <a:rPr lang="ru-RU" sz="3200" b="1" kern="0" dirty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 – </a:t>
              </a:r>
              <a:r>
                <a:rPr lang="en-US" sz="3200" b="1" kern="0" dirty="0">
                  <a:ln w="1143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/>
                </a:rPr>
                <a:t>Ni</a:t>
              </a: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143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2390090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6. Фотографии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Лекока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де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Буабодрана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,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Винклера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и </a:t>
            </a:r>
            <a:r>
              <a:rPr lang="ru-RU" sz="3200" b="1" kern="0" dirty="0" err="1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Нильсона</a:t>
            </a:r>
            <a:r>
              <a:rPr lang="ru-RU" sz="3200" b="1" kern="0" dirty="0">
                <a:ln w="11430"/>
                <a:solidFill>
                  <a:srgbClr val="4900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Д.И. Менделеев заключил в общую рамку и озаглавил ее . . .  . Почему?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70082" y="1630524"/>
            <a:ext cx="8203833" cy="4430997"/>
            <a:chOff x="470082" y="1630524"/>
            <a:chExt cx="8203833" cy="443099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44481" y="5230524"/>
              <a:ext cx="78550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dirty="0" smtClean="0">
                  <a:solidFill>
                    <a:srgbClr val="002060"/>
                  </a:solidFill>
                  <a:latin typeface="Mistral" panose="03090702030407020403" pitchFamily="66" charset="0"/>
                </a:rPr>
                <a:t>«</a:t>
              </a:r>
              <a:r>
                <a:rPr lang="ru-RU" sz="4800" dirty="0" err="1" smtClean="0">
                  <a:solidFill>
                    <a:srgbClr val="002060"/>
                  </a:solidFill>
                  <a:latin typeface="Mistral" panose="03090702030407020403" pitchFamily="66" charset="0"/>
                </a:rPr>
                <a:t>Укрепители</a:t>
              </a:r>
              <a:r>
                <a:rPr lang="ru-RU" sz="4800" dirty="0" smtClean="0">
                  <a:solidFill>
                    <a:srgbClr val="002060"/>
                  </a:solidFill>
                  <a:latin typeface="Mistral" panose="03090702030407020403" pitchFamily="66" charset="0"/>
                </a:rPr>
                <a:t> </a:t>
              </a:r>
              <a:r>
                <a:rPr lang="ru-RU" sz="4800" dirty="0">
                  <a:solidFill>
                    <a:srgbClr val="002060"/>
                  </a:solidFill>
                  <a:latin typeface="Mistral" panose="03090702030407020403" pitchFamily="66" charset="0"/>
                </a:rPr>
                <a:t>периодического </a:t>
              </a:r>
              <a:r>
                <a:rPr lang="ru-RU" sz="4800" dirty="0" smtClean="0">
                  <a:solidFill>
                    <a:srgbClr val="002060"/>
                  </a:solidFill>
                  <a:latin typeface="Mistral" panose="03090702030407020403" pitchFamily="66" charset="0"/>
                </a:rPr>
                <a:t>закона»</a:t>
              </a:r>
              <a:endParaRPr lang="ru-RU" sz="4800" dirty="0">
                <a:solidFill>
                  <a:srgbClr val="002060"/>
                </a:solidFill>
                <a:latin typeface="Mistral" panose="03090702030407020403" pitchFamily="66" charset="0"/>
              </a:endParaRP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470082" y="1630524"/>
              <a:ext cx="8203833" cy="3600000"/>
              <a:chOff x="490938" y="1636643"/>
              <a:chExt cx="8203833" cy="3600000"/>
            </a:xfrm>
          </p:grpSpPr>
          <p:pic>
            <p:nvPicPr>
              <p:cNvPr id="46" name="Picture 2" descr="Поль Эмиль Лекок де Буабодран (1838-1912)">
                <a:hlinkClick r:id="rId3" action="ppaction://hlinksldjump" tooltip="В 1875 г. Лекок де Буабодран во Франции открыл  галлий (экаалюминий)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938" y="1636643"/>
                <a:ext cx="2770094" cy="36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6" descr="Клеменс Винклер (1833-1904)">
                <a:hlinkClick r:id="rId3" action="ppaction://hlinksldjump" tooltip="В 1886 г. Винклер в Германии открыл германий (экасилиций)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10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029" y="1636643"/>
                <a:ext cx="2733742" cy="36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10" descr="Ларс Фредерик Нильсон (1840-1899)">
                <a:hlinkClick r:id="rId3" action="ppaction://hlinksldjump" tooltip="В 1879 г. Нильсон в Швеции открыл скандий (экабор)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030" y="1636643"/>
                <a:ext cx="2699999" cy="36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09230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761</TotalTime>
  <Words>514</Words>
  <Application>Microsoft Office PowerPoint</Application>
  <PresentationFormat>Экран (4:3)</PresentationFormat>
  <Paragraphs>76</Paragraphs>
  <Slides>18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Mistral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ss</dc:creator>
  <cp:lastModifiedBy>ss</cp:lastModifiedBy>
  <cp:revision>68</cp:revision>
  <dcterms:created xsi:type="dcterms:W3CDTF">2016-01-04T17:28:34Z</dcterms:created>
  <dcterms:modified xsi:type="dcterms:W3CDTF">2016-01-05T14:45:30Z</dcterms:modified>
</cp:coreProperties>
</file>