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8" r:id="rId3"/>
  </p:sldMasterIdLst>
  <p:sldIdLst>
    <p:sldId id="335" r:id="rId4"/>
    <p:sldId id="332" r:id="rId5"/>
    <p:sldId id="338" r:id="rId6"/>
    <p:sldId id="341" r:id="rId7"/>
    <p:sldId id="346" r:id="rId8"/>
    <p:sldId id="350" r:id="rId9"/>
    <p:sldId id="353" r:id="rId10"/>
    <p:sldId id="354" r:id="rId11"/>
    <p:sldId id="339" r:id="rId12"/>
    <p:sldId id="349" r:id="rId13"/>
    <p:sldId id="363" r:id="rId14"/>
    <p:sldId id="364" r:id="rId15"/>
    <p:sldId id="367" r:id="rId16"/>
    <p:sldId id="368" r:id="rId17"/>
    <p:sldId id="371" r:id="rId18"/>
    <p:sldId id="372" r:id="rId19"/>
    <p:sldId id="369" r:id="rId20"/>
    <p:sldId id="370" r:id="rId21"/>
    <p:sldId id="375" r:id="rId22"/>
    <p:sldId id="376" r:id="rId23"/>
    <p:sldId id="377" r:id="rId24"/>
    <p:sldId id="378" r:id="rId25"/>
    <p:sldId id="361" r:id="rId26"/>
    <p:sldId id="362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44" r:id="rId38"/>
    <p:sldId id="360" r:id="rId39"/>
    <p:sldId id="390" r:id="rId40"/>
    <p:sldId id="343" r:id="rId41"/>
    <p:sldId id="394" r:id="rId42"/>
    <p:sldId id="334" r:id="rId43"/>
    <p:sldId id="348" r:id="rId44"/>
    <p:sldId id="395" r:id="rId45"/>
    <p:sldId id="352" r:id="rId46"/>
    <p:sldId id="392" r:id="rId47"/>
    <p:sldId id="393" r:id="rId48"/>
    <p:sldId id="397" r:id="rId49"/>
    <p:sldId id="33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E47"/>
    <a:srgbClr val="00863D"/>
    <a:srgbClr val="6699FF"/>
    <a:srgbClr val="3399FF"/>
    <a:srgbClr val="CCECFF"/>
    <a:srgbClr val="FFCCCC"/>
    <a:srgbClr val="FF7C80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141" autoAdjust="0"/>
  </p:normalViewPr>
  <p:slideViewPr>
    <p:cSldViewPr>
      <p:cViewPr>
        <p:scale>
          <a:sx n="87" d="100"/>
          <a:sy n="87" d="100"/>
        </p:scale>
        <p:origin x="-162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0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7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6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0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0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0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5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6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4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4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3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6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2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8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3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6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6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9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9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A271-40D8-4D6C-B27D-DED5434EBF79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13.07.2015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034B-D134-43EE-ACC1-CB476FEC43A1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7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5.xml"/><Relationship Id="rId18" Type="http://schemas.openxmlformats.org/officeDocument/2006/relationships/slide" Target="slide15.xml"/><Relationship Id="rId3" Type="http://schemas.openxmlformats.org/officeDocument/2006/relationships/image" Target="../media/image43.jpeg"/><Relationship Id="rId7" Type="http://schemas.openxmlformats.org/officeDocument/2006/relationships/slide" Target="slide27.xml"/><Relationship Id="rId12" Type="http://schemas.openxmlformats.org/officeDocument/2006/relationships/slide" Target="slide13.xml"/><Relationship Id="rId17" Type="http://schemas.openxmlformats.org/officeDocument/2006/relationships/slide" Target="slide21.xml"/><Relationship Id="rId2" Type="http://schemas.openxmlformats.org/officeDocument/2006/relationships/image" Target="../media/image42.jpeg"/><Relationship Id="rId16" Type="http://schemas.openxmlformats.org/officeDocument/2006/relationships/slide" Target="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11" Type="http://schemas.openxmlformats.org/officeDocument/2006/relationships/slide" Target="slide19.xml"/><Relationship Id="rId5" Type="http://schemas.openxmlformats.org/officeDocument/2006/relationships/image" Target="../media/image45.jpeg"/><Relationship Id="rId15" Type="http://schemas.openxmlformats.org/officeDocument/2006/relationships/slide" Target="slide11.xml"/><Relationship Id="rId10" Type="http://schemas.openxmlformats.org/officeDocument/2006/relationships/slide" Target="slide31.xml"/><Relationship Id="rId4" Type="http://schemas.openxmlformats.org/officeDocument/2006/relationships/image" Target="../media/image44.jpeg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5" Type="http://schemas.openxmlformats.org/officeDocument/2006/relationships/slide" Target="slide10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ya-gribnik.ru/images/maslenok/6.jpg" TargetMode="External"/><Relationship Id="rId13" Type="http://schemas.openxmlformats.org/officeDocument/2006/relationships/hyperlink" Target="http://mycoweb.narod.ru/fungi/Submitted/ODG/ODG1_Fomes_fomentarius_09_STV_20090426.jpg" TargetMode="External"/><Relationship Id="rId18" Type="http://schemas.openxmlformats.org/officeDocument/2006/relationships/hyperlink" Target="http://tigr.info/grib/griba/fungus-photo/photo-griba-gruzd-sukhoi.jpg" TargetMode="External"/><Relationship Id="rId26" Type="http://schemas.openxmlformats.org/officeDocument/2006/relationships/hyperlink" Target="http://profor45.ru/media/k2/items/cache/737344dd8934cc52da9f7f85f2627abb_XL.jpg" TargetMode="External"/><Relationship Id="rId3" Type="http://schemas.openxmlformats.org/officeDocument/2006/relationships/hyperlink" Target="http://www.zanimatika.narod.ru/Vospitanie_ekologiya.htm" TargetMode="External"/><Relationship Id="rId21" Type="http://schemas.openxmlformats.org/officeDocument/2006/relationships/hyperlink" Target="http://s00.yaplakal.com/pics/pics_original/9/4/3/1645349.jpg" TargetMode="External"/><Relationship Id="rId7" Type="http://schemas.openxmlformats.org/officeDocument/2006/relationships/hyperlink" Target="http://www.bankoboev.ru/images/NDUyNzEx/Bankoboev.Ru_lisichki_v_trave.jpg" TargetMode="External"/><Relationship Id="rId12" Type="http://schemas.openxmlformats.org/officeDocument/2006/relationships/hyperlink" Target="http://img-fotki.yandex.ru/get/6609/96587932.11/0_869f5_6d52be28_XL.jpg" TargetMode="External"/><Relationship Id="rId17" Type="http://schemas.openxmlformats.org/officeDocument/2006/relationships/hyperlink" Target="http://i.ytimg.com/vi/ANGcUnMH7qU/maxresdefault.jpg" TargetMode="External"/><Relationship Id="rId25" Type="http://schemas.openxmlformats.org/officeDocument/2006/relationships/hyperlink" Target="http://blogerma.ru/wp-content/uploads/2012/10/Antoni-van-Leeuwenhoek.jpg" TargetMode="External"/><Relationship Id="rId2" Type="http://schemas.openxmlformats.org/officeDocument/2006/relationships/hyperlink" Target="http://elenaranko.ucoz.ru/" TargetMode="External"/><Relationship Id="rId16" Type="http://schemas.openxmlformats.org/officeDocument/2006/relationships/hyperlink" Target="http://ya-gribnik.ru/images/syroezhka/4.jpg" TargetMode="External"/><Relationship Id="rId20" Type="http://schemas.openxmlformats.org/officeDocument/2006/relationships/hyperlink" Target="http://s3.fotokto.ru/photo/full/278/278724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_9KuipIiObc" TargetMode="External"/><Relationship Id="rId11" Type="http://schemas.openxmlformats.org/officeDocument/2006/relationships/hyperlink" Target="http://www.edgarcaysi.narod.ru/images/image10267268.jpg" TargetMode="External"/><Relationship Id="rId24" Type="http://schemas.openxmlformats.org/officeDocument/2006/relationships/hyperlink" Target="http://www.forumbiodiversity.com/images/upload/anthropology/phenotypes/carl_von_linne.jpg" TargetMode="External"/><Relationship Id="rId5" Type="http://schemas.openxmlformats.org/officeDocument/2006/relationships/hyperlink" Target="http://radikall.com/images/2014/03/13/re2I.gif" TargetMode="External"/><Relationship Id="rId15" Type="http://schemas.openxmlformats.org/officeDocument/2006/relationships/hyperlink" Target="http://www.nedug.ru/common/data/pub/images/articles/78096/normal.jpg" TargetMode="External"/><Relationship Id="rId23" Type="http://schemas.openxmlformats.org/officeDocument/2006/relationships/hyperlink" Target="http://fb.ru/misc/i/gallery/17443/306574.jpg" TargetMode="External"/><Relationship Id="rId10" Type="http://schemas.openxmlformats.org/officeDocument/2006/relationships/hyperlink" Target="http://myimmortal.ru/images/stories/gallery/blednaya-poganka.jpg" TargetMode="External"/><Relationship Id="rId19" Type="http://schemas.openxmlformats.org/officeDocument/2006/relationships/hyperlink" Target="http://supercook.ru/griby/images-griby/grib-b-05-2.jpg" TargetMode="External"/><Relationship Id="rId4" Type="http://schemas.openxmlformats.org/officeDocument/2006/relationships/hyperlink" Target="http://img3.wikia.nocookie.net/__cb20130908102125/bad-piggies-fan/images/b/bd/GreenButton.png" TargetMode="External"/><Relationship Id="rId9" Type="http://schemas.openxmlformats.org/officeDocument/2006/relationships/hyperlink" Target="http://www.proza.ru/pics/2013/03/15/93.jpg" TargetMode="External"/><Relationship Id="rId14" Type="http://schemas.openxmlformats.org/officeDocument/2006/relationships/hyperlink" Target="http://ya-gribnik.ru/images/syroezhka/3.jpg" TargetMode="External"/><Relationship Id="rId22" Type="http://schemas.openxmlformats.org/officeDocument/2006/relationships/hyperlink" Target="http://tigr.info/grib/griba/fungus-photo/fungus-photo-podberezovik-1.jpg" TargetMode="External"/><Relationship Id="rId27" Type="http://schemas.openxmlformats.org/officeDocument/2006/relationships/hyperlink" Target="https://juliajordan.files.wordpress.com/2012/02/charlz-darvin_2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s58.radikal.ru/i162/1303/cc/e2e61f4d84dc.png" TargetMode="External"/><Relationship Id="rId13" Type="http://schemas.openxmlformats.org/officeDocument/2006/relationships/hyperlink" Target="http://pngicon.ru/data/media/3/1303507287_Tomato.png" TargetMode="External"/><Relationship Id="rId18" Type="http://schemas.openxmlformats.org/officeDocument/2006/relationships/hyperlink" Target="http://www.zoogeo365.ru/images/public/20110405/seryj_burevestnik_big.jpg" TargetMode="External"/><Relationship Id="rId26" Type="http://schemas.openxmlformats.org/officeDocument/2006/relationships/hyperlink" Target="http://img-fotki.yandex.ru/get/9312/981986.68/0_8b915_f033d70_orig" TargetMode="External"/><Relationship Id="rId3" Type="http://schemas.openxmlformats.org/officeDocument/2006/relationships/hyperlink" Target="http://www.grekomania.ru/images/greek-articles/people/48_teofrast.jpg" TargetMode="External"/><Relationship Id="rId21" Type="http://schemas.openxmlformats.org/officeDocument/2006/relationships/hyperlink" Target="http://galerey-room.ru/images/0_38386_62386304_orig.png" TargetMode="External"/><Relationship Id="rId7" Type="http://schemas.openxmlformats.org/officeDocument/2006/relationships/hyperlink" Target="http://foto-zverey.ru/begenoty/begenot-2.jpg" TargetMode="External"/><Relationship Id="rId12" Type="http://schemas.openxmlformats.org/officeDocument/2006/relationships/hyperlink" Target="https://img-fotki.yandex.ru/get/9311/156189485.1b/0_a0599_bc3ad503_L" TargetMode="External"/><Relationship Id="rId17" Type="http://schemas.openxmlformats.org/officeDocument/2006/relationships/hyperlink" Target="http://danlik.ru/wp-content/uploads/2015/05/Vorobey.jpg" TargetMode="External"/><Relationship Id="rId25" Type="http://schemas.openxmlformats.org/officeDocument/2006/relationships/hyperlink" Target="http://900igr.net/datai/chtenie/Azbuka-Bukvarjonok.files/0018-048-Kak-pogonjajut-loshad.png" TargetMode="External"/><Relationship Id="rId2" Type="http://schemas.openxmlformats.org/officeDocument/2006/relationships/hyperlink" Target="http://img1.1tv.ru/imgsize460x345/PR20090602131525.GIF" TargetMode="External"/><Relationship Id="rId16" Type="http://schemas.openxmlformats.org/officeDocument/2006/relationships/hyperlink" Target="http://fermer.ru/files/444eggtooth.jpg" TargetMode="External"/><Relationship Id="rId20" Type="http://schemas.openxmlformats.org/officeDocument/2006/relationships/hyperlink" Target="http://asdiver.narod.ru/photo/osmi1/osm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nimalsglobe.ru/wp-content/uploads/2012/07/karakatitsa1.jpg" TargetMode="External"/><Relationship Id="rId11" Type="http://schemas.openxmlformats.org/officeDocument/2006/relationships/hyperlink" Target="http://forest.geoman.ru/forest/item/f00/s02/e0002054/pic/000000.jpg" TargetMode="External"/><Relationship Id="rId24" Type="http://schemas.openxmlformats.org/officeDocument/2006/relationships/hyperlink" Target="http://pngimg.com/upload/dolphin_PNG9130.png" TargetMode="External"/><Relationship Id="rId5" Type="http://schemas.openxmlformats.org/officeDocument/2006/relationships/hyperlink" Target="http://900igr.net/datai/biologija/Resnichnye-chervi/0004-003-Predstaviteli.png" TargetMode="External"/><Relationship Id="rId15" Type="http://schemas.openxmlformats.org/officeDocument/2006/relationships/hyperlink" Target="http://biouroki.ru/content/page/760/3.png" TargetMode="External"/><Relationship Id="rId23" Type="http://schemas.openxmlformats.org/officeDocument/2006/relationships/hyperlink" Target="http://itr-avtoatele.ru/wp-content/uploads/2014/08/qa.png" TargetMode="External"/><Relationship Id="rId10" Type="http://schemas.openxmlformats.org/officeDocument/2006/relationships/hyperlink" Target="http://www.natali.gr/photos/big/apple.png" TargetMode="External"/><Relationship Id="rId19" Type="http://schemas.openxmlformats.org/officeDocument/2006/relationships/hyperlink" Target="http://lenagold.narod.ru/fon/clipart/u/utk/utka66.png" TargetMode="External"/><Relationship Id="rId4" Type="http://schemas.openxmlformats.org/officeDocument/2006/relationships/hyperlink" Target="http://img-fotki.yandex.ru/get/9648/16969765.200/0_8ccef_f00369fb_L.png" TargetMode="External"/><Relationship Id="rId9" Type="http://schemas.openxmlformats.org/officeDocument/2006/relationships/hyperlink" Target="https://img-fotki.yandex.ru/get/3310/112265771.752/0_bfe4b_5b353879_S.png" TargetMode="External"/><Relationship Id="rId14" Type="http://schemas.openxmlformats.org/officeDocument/2006/relationships/hyperlink" Target="http://festival.1september.ru/articles/603551/img36.jpg" TargetMode="External"/><Relationship Id="rId22" Type="http://schemas.openxmlformats.org/officeDocument/2006/relationships/hyperlink" Target="http://www.vniissok.ru/sites/default/files/images/2010_08_31/repa_petrovskaya_1.preview.jpg" TargetMode="External"/><Relationship Id="rId27" Type="http://schemas.openxmlformats.org/officeDocument/2006/relationships/hyperlink" Target="http://alphabet.shost.ca/img/alligator.pn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ga.by/img/photo/5266b.jpg" TargetMode="External"/><Relationship Id="rId13" Type="http://schemas.openxmlformats.org/officeDocument/2006/relationships/hyperlink" Target="http://www.cocktailing.ru/img/u_ingredients/img_primary/ingredient_apricot.png" TargetMode="External"/><Relationship Id="rId18" Type="http://schemas.openxmlformats.org/officeDocument/2006/relationships/hyperlink" Target="http://www.tasteofthai.ru/wp-content/uploads/2012/06/banana-flower-4.jpg" TargetMode="External"/><Relationship Id="rId26" Type="http://schemas.openxmlformats.org/officeDocument/2006/relationships/hyperlink" Target="http://krabov.net/uploads/posts/2013-04/1367298044_010.jpg" TargetMode="External"/><Relationship Id="rId3" Type="http://schemas.openxmlformats.org/officeDocument/2006/relationships/hyperlink" Target="http://ic.pics.livejournal.com/river_bernal/17576520/30783/30783_900.png" TargetMode="External"/><Relationship Id="rId21" Type="http://schemas.openxmlformats.org/officeDocument/2006/relationships/hyperlink" Target="http://www.fishbk.ru/up_images/catalog_imgs/1291862294.jpg" TargetMode="External"/><Relationship Id="rId7" Type="http://schemas.openxmlformats.org/officeDocument/2006/relationships/hyperlink" Target="http://visti.pro/sites/default/files/granat2.png" TargetMode="External"/><Relationship Id="rId12" Type="http://schemas.openxmlformats.org/officeDocument/2006/relationships/hyperlink" Target="http://www.motto.net.ua/large/201209/14109.jpg" TargetMode="External"/><Relationship Id="rId17" Type="http://schemas.openxmlformats.org/officeDocument/2006/relationships/hyperlink" Target="http://tamgdeya.ru/photos/norm/1/1_MwsVakx7.png" TargetMode="External"/><Relationship Id="rId25" Type="http://schemas.openxmlformats.org/officeDocument/2006/relationships/hyperlink" Target="http://krabov.net/uploads/posts/2013-04/1367298097_011.jpg" TargetMode="External"/><Relationship Id="rId2" Type="http://schemas.openxmlformats.org/officeDocument/2006/relationships/hyperlink" Target="http://lifeglobe.net/x/entry/0/1-9.png" TargetMode="External"/><Relationship Id="rId16" Type="http://schemas.openxmlformats.org/officeDocument/2006/relationships/hyperlink" Target="http://sadovnik.ucoz.net/_pu/1/38757229.jpg" TargetMode="External"/><Relationship Id="rId20" Type="http://schemas.openxmlformats.org/officeDocument/2006/relationships/hyperlink" Target="http://cefaq.ru/pics/food/laminari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eti.religiousbook.org.ua/img1/granat.jpg" TargetMode="External"/><Relationship Id="rId11" Type="http://schemas.openxmlformats.org/officeDocument/2006/relationships/hyperlink" Target="http://ktk-ug.ru/files/img/Mors/chernaya-smorodina_1.png" TargetMode="External"/><Relationship Id="rId24" Type="http://schemas.openxmlformats.org/officeDocument/2006/relationships/hyperlink" Target="http://ianimal.ru/wp-content/uploads/2010/11/palmovui-vor08.jpg" TargetMode="External"/><Relationship Id="rId5" Type="http://schemas.openxmlformats.org/officeDocument/2006/relationships/hyperlink" Target="http://nsa28.casimages.com/img/2011/10/02/111002105758761642.png" TargetMode="External"/><Relationship Id="rId15" Type="http://schemas.openxmlformats.org/officeDocument/2006/relationships/hyperlink" Target="http://st.oede.by/st/files/1/Mandarin.png" TargetMode="External"/><Relationship Id="rId23" Type="http://schemas.openxmlformats.org/officeDocument/2006/relationships/hyperlink" Target="http://ria56.ru/uploads/images/chernaya%20vdova.jpg" TargetMode="External"/><Relationship Id="rId10" Type="http://schemas.openxmlformats.org/officeDocument/2006/relationships/hyperlink" Target="http://elena313.narod.ru/dachnoe/P4203537.JPG" TargetMode="External"/><Relationship Id="rId19" Type="http://schemas.openxmlformats.org/officeDocument/2006/relationships/hyperlink" Target="http://www.old-games.ru/forum/attachments/banana-png.88367/" TargetMode="External"/><Relationship Id="rId4" Type="http://schemas.openxmlformats.org/officeDocument/2006/relationships/hyperlink" Target="http://www.pesticidy.ru/ps-content/pest/pictures/303_1_main.jpg" TargetMode="External"/><Relationship Id="rId9" Type="http://schemas.openxmlformats.org/officeDocument/2006/relationships/hyperlink" Target="http://png-images.ru/wp-content/uploads/2014/11/raspberry_PNG5050.png" TargetMode="External"/><Relationship Id="rId14" Type="http://schemas.openxmlformats.org/officeDocument/2006/relationships/hyperlink" Target="http://demiart.ru/forum/uploads/post-2483-1174244125.jpg" TargetMode="External"/><Relationship Id="rId22" Type="http://schemas.openxmlformats.org/officeDocument/2006/relationships/hyperlink" Target="http://cs320121.vk.me/v320121779/9c2/jToXLK-HU_M.jpg" TargetMode="External"/><Relationship Id="rId27" Type="http://schemas.openxmlformats.org/officeDocument/2006/relationships/hyperlink" Target="http://www.netlore.ru/files/Images/himery/13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rinixy.ru/pics4/20090728/animals_31.jpg" TargetMode="External"/><Relationship Id="rId2" Type="http://schemas.openxmlformats.org/officeDocument/2006/relationships/hyperlink" Target="http://m2.vgorode.ru/1500187/4662261/6.jpe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erver1.bezfishki.com/2009/072009/29/I/Dop/08/zhivotnoe_46.jpg" TargetMode="External"/><Relationship Id="rId5" Type="http://schemas.openxmlformats.org/officeDocument/2006/relationships/hyperlink" Target="http://www.prikoly-24.ru/uploads/posts/2013-12/1387624596_nesuschestvuyuschiu_zveri-37.jpg" TargetMode="External"/><Relationship Id="rId4" Type="http://schemas.openxmlformats.org/officeDocument/2006/relationships/hyperlink" Target="http://www.netlore.ru/files/Images/himery/6.jp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5" Type="http://schemas.openxmlformats.org/officeDocument/2006/relationships/image" Target="../media/image37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5"/>
          <p:cNvSpPr>
            <a:spLocks noChangeArrowheads="1"/>
          </p:cNvSpPr>
          <p:nvPr/>
        </p:nvSpPr>
        <p:spPr bwMode="auto">
          <a:xfrm>
            <a:off x="-22142" y="3756"/>
            <a:ext cx="9166142" cy="544924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Муниципальное бюджетное образовательное учреждение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«Средняя общеобразовательная школа №48 имени Героя России Д.С. Кожемякина» г. Ульяновска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5373216"/>
            <a:ext cx="291926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Автор: Вихирева Светлана Владимировна,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учитель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биологии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химии,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высшей категории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30070" y="980728"/>
            <a:ext cx="612068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>
                  <a:solidFill>
                    <a:srgbClr val="000099"/>
                  </a:solidFill>
                </a:ln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Times New Roman"/>
              </a:rPr>
              <a:t>Экологическая игра 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Times New Roman"/>
              </a:rPr>
              <a:t>«ПРИРОДОГРАД»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13" name="Заголовок 1" hidden="1"/>
          <p:cNvSpPr txBox="1">
            <a:spLocks/>
          </p:cNvSpPr>
          <p:nvPr/>
        </p:nvSpPr>
        <p:spPr bwMode="auto">
          <a:xfrm>
            <a:off x="2802550" y="980728"/>
            <a:ext cx="61206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ru-RU" b="1" kern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Экологическая игра </a:t>
            </a:r>
            <a:r>
              <a:rPr lang="ru-RU" b="1" kern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«ПРИРОДОГРАД – 6»</a:t>
            </a:r>
            <a:endParaRPr lang="ru-RU" b="1" kern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424529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144817" y="2014223"/>
            <a:ext cx="1101792" cy="2764485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148" y="240225"/>
            <a:ext cx="1078149" cy="282510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104325" y="3057290"/>
            <a:ext cx="663796" cy="6783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/>
          </p:cNvPr>
          <p:cNvPicPr>
            <a:picLocks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74282" flipV="1">
            <a:off x="5762912" y="466128"/>
            <a:ext cx="1078149" cy="2825107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0000">
            <a:off x="3388087" y="1167509"/>
            <a:ext cx="1101792" cy="2764485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626872" y="2014224"/>
            <a:ext cx="1101792" cy="2764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3981">
            <a:off x="6400347" y="1106730"/>
            <a:ext cx="1088065" cy="279213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73507">
            <a:off x="3387318" y="2871654"/>
            <a:ext cx="1101792" cy="2764485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97149" y="3756365"/>
            <a:ext cx="1078149" cy="2825107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41059">
            <a:off x="6400738" y="2850033"/>
            <a:ext cx="1101792" cy="2764485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 flipV="1">
            <a:off x="4004879" y="3482667"/>
            <a:ext cx="1078149" cy="2825107"/>
          </a:xfrm>
          <a:prstGeom prst="rect">
            <a:avLst/>
          </a:prstGeom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6190" flipV="1">
            <a:off x="5794758" y="3487077"/>
            <a:ext cx="1078149" cy="2825107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0000" flipV="1">
            <a:off x="4036542" y="440336"/>
            <a:ext cx="1078149" cy="2825107"/>
          </a:xfrm>
          <a:prstGeom prst="rect">
            <a:avLst/>
          </a:prstGeom>
        </p:spPr>
      </p:pic>
      <p:sp>
        <p:nvSpPr>
          <p:cNvPr id="15" name="Rectangl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13074" y="5326202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5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6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80159" y="5330009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7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7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5504" y="4316703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8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8" name="Rectangl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386821" y="2980966"/>
            <a:ext cx="727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9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9" name="Rectangle 1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02077" y="1640267"/>
            <a:ext cx="792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 dirty="0" smtClean="0">
                <a:latin typeface="Monotype Corsiva" panose="03010101010201010101" pitchFamily="66" charset="0"/>
              </a:rPr>
              <a:t>1</a:t>
            </a:r>
            <a:r>
              <a:rPr lang="en-US" altLang="ru-RU" sz="4800" b="1" dirty="0">
                <a:latin typeface="Monotype Corsiva" panose="03010101010201010101" pitchFamily="66" charset="0"/>
              </a:rPr>
              <a:t>0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0" name="Rectangle 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32550" y="4265888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4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1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97402" y="2957777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3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2" name="Rectangle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01756" y="571963"/>
            <a:ext cx="841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 dirty="0" smtClean="0">
                <a:latin typeface="Monotype Corsiva" panose="03010101010201010101" pitchFamily="66" charset="0"/>
              </a:rPr>
              <a:t>1</a:t>
            </a:r>
            <a:r>
              <a:rPr lang="en-US" altLang="ru-RU" sz="4800" b="1" dirty="0" smtClean="0">
                <a:latin typeface="Monotype Corsiva" panose="03010101010201010101" pitchFamily="66" charset="0"/>
              </a:rPr>
              <a:t>1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3" name="Rectangle 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566097" y="1640267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2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4" name="Rectangle 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458275" y="562987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1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5" name="Rectangle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020213" y="239470"/>
            <a:ext cx="8348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 dirty="0" smtClean="0">
                <a:latin typeface="Monotype Corsiva" panose="03010101010201010101" pitchFamily="66" charset="0"/>
              </a:rPr>
              <a:t>1</a:t>
            </a:r>
            <a:r>
              <a:rPr lang="en-US" altLang="ru-RU" sz="4800" b="1" dirty="0" smtClean="0">
                <a:latin typeface="Monotype Corsiva" panose="03010101010201010101" pitchFamily="66" charset="0"/>
              </a:rPr>
              <a:t>2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26" name="Rectangle 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144370" y="5741702"/>
            <a:ext cx="66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Monotype Corsiva" panose="03010101010201010101" pitchFamily="66" charset="0"/>
              </a:rPr>
              <a:t>6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1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950" y="364502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2.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Какой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плод трижды </a:t>
            </a:r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влиял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на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судьбы человечества?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3320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Яблоко</a:t>
            </a:r>
            <a:endParaRPr kumimoji="1" lang="ru-RU" sz="3000" kern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Во-первых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, древо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познания,</a:t>
            </a:r>
          </a:p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во-вторых, яблоко раздора,</a:t>
            </a:r>
          </a:p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в-третьих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, яблоко Ньютона.</a:t>
            </a:r>
          </a:p>
        </p:txBody>
      </p:sp>
      <p:pic>
        <p:nvPicPr>
          <p:cNvPr id="1026" name="Picture 2" descr="http://www.natali.gr/photos/big/app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606" y="2348879"/>
            <a:ext cx="3912785" cy="39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644" y="3140968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4.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Зачем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паук-крестовик каждую ночь заново плетет ловчую сеть, даже если старая остается неповрежденной?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Нити старой паутины перестают быть клейкими из-за частичного высыхания и приклеивания на них пыли.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7259" y="1949631"/>
            <a:ext cx="4469482" cy="4469482"/>
            <a:chOff x="2337259" y="1949631"/>
            <a:chExt cx="4469482" cy="44694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259" y="1949631"/>
              <a:ext cx="4469482" cy="4469482"/>
            </a:xfrm>
            <a:prstGeom prst="rect">
              <a:avLst/>
            </a:prstGeom>
          </p:spPr>
        </p:pic>
        <p:pic>
          <p:nvPicPr>
            <p:cNvPr id="8" name="Picture 6" descr="http://forest.geoman.ru/forest/item/f00/s02/e0002054/pic/000000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703338">
              <a:off x="3104999" y="4828637"/>
              <a:ext cx="824880" cy="128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2349" y="3501008"/>
            <a:ext cx="6660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6.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Какой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овощ на Руси называли «бешеной ягодой»?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6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Помидоры, или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томаты. Около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200 лет этот плод считался ядовитым, говорят, им пытались "отравить" Дж. Вашингтона.</a:t>
            </a:r>
          </a:p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 России томаты называли "</a:t>
            </a:r>
            <a:r>
              <a:rPr kumimoji="1" lang="ru-RU" sz="3000" kern="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псинками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", "греховными плодами" и "</a:t>
            </a:r>
            <a:r>
              <a:rPr kumimoji="1" lang="ru-RU" sz="30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бешеными ягодами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".</a:t>
            </a:r>
          </a:p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 изданной в Дании книге по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садоводству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описывалось, что они могут свести человека с ума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</a:p>
        </p:txBody>
      </p:sp>
      <p:pic>
        <p:nvPicPr>
          <p:cNvPr id="4098" name="Picture 2" descr="http://pngicon.ru/data/media/3/1303507287_Toma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66429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3236" y="4868005"/>
            <a:ext cx="531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 переводе с французского означает "золотое яблоко".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6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350100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8.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Детенышей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какого животного называют </a:t>
            </a:r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«</a:t>
            </a:r>
            <a:r>
              <a:rPr kumimoji="1" lang="ru-RU" sz="3200" b="1" kern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листопаднички</a:t>
            </a:r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»?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У </a:t>
            </a:r>
            <a:r>
              <a:rPr kumimoji="1" lang="ru-RU" sz="30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зайцев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 потомство бывает три раза в году. Первый выводок - "настовики" - появляются на свет в конце марта, когда снег только начинает таять. Летние зайки рождаются в июне, их называют «</a:t>
            </a:r>
            <a:r>
              <a:rPr kumimoji="1" lang="ru-RU" sz="3000" kern="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колосовики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» и «травники». Осенних "</a:t>
            </a:r>
            <a:r>
              <a:rPr kumimoji="1" lang="ru-RU" sz="3000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листопадников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" зайчиха приносит в сентябре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1" lang="ru-RU" sz="3000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pic>
        <p:nvPicPr>
          <p:cNvPr id="5122" name="Picture 2" descr="http://festival.1september.ru/articles/603551/img3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48444" cy="29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5132" y="3429000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10.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Что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может </a:t>
            </a:r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начаться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заселением леса кукушкиным льном?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8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160338"/>
            <a:ext cx="6145213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5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Заболачивание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леса, так как кукушкин лен – это мох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1" lang="ru-RU" sz="3000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pic>
        <p:nvPicPr>
          <p:cNvPr id="6148" name="Picture 4" descr="http://biouroki.ru/content/page/760/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888432" cy="46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rgbClr val="FFCCCC"/>
            </a:gs>
            <a:gs pos="6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644" y="38610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12.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Бывают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ли у птиц зубы?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FFCCCC"/>
            </a:gs>
            <a:gs pos="83000">
              <a:srgbClr val="FF7C80"/>
            </a:gs>
            <a:gs pos="44000">
              <a:srgbClr val="FFA5A7"/>
            </a:gs>
            <a:gs pos="25000">
              <a:srgbClr val="FF7C80"/>
            </a:gs>
            <a:gs pos="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F14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2068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Нет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, зубов у птиц нет. У птенцов временно развивается на верхней челюсти или на конце верхней части клюва — надклювья яйцевой зуб, необходимый для пробивания яичной скорлупы. После </a:t>
            </a:r>
            <a:r>
              <a:rPr kumimoji="1" lang="ru-RU" sz="3000" kern="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вылупления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 отпадает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1" lang="ru-RU" sz="3000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pic>
        <p:nvPicPr>
          <p:cNvPr id="7173" name="Picture 5" descr="http://fermer.ru/files/444eggtoot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0016" y="3428999"/>
            <a:ext cx="3363967" cy="2934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99992" y="38610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9635" y="2996952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1.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Почему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благодарные жители американского города Бостона воздвигли в своем центральном парке памятник воробью?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4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91225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Воробей избавил посевы от полчища гусениц.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200" name="Picture 8" descr="http://danlik.ru/wp-content/uploads/2015/05/Vorob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441" y="1349235"/>
            <a:ext cx="6771117" cy="50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0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3470402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3.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Крупная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морская птица, название которой предвещает ненастье.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2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90767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Буревестник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18" name="Picture 2" descr="Sooty Shearwat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6890" y="1412776"/>
            <a:ext cx="605022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5501" y="38610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5.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Какие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птицы спасли Рим?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2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90767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Гуси</a:t>
            </a:r>
          </a:p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легенде, гуси — птица чрезвычайно чуткая — подняли шум, когда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ночью</a:t>
            </a:r>
          </a:p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на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город хотели напасть враги.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15" y="2529759"/>
            <a:ext cx="2634770" cy="388843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644" y="347040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7.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Кто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 море «чернильные бомбы» взрывает?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6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771800" y="332656"/>
            <a:ext cx="611963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«Великие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знаменитые»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7206" y="2852936"/>
            <a:ext cx="4668823" cy="1477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имя ученого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его вкладу в биологическую науку.</a:t>
            </a:r>
          </a:p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оценивается в 1 балл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+ 1 балл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13825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90767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Головоногие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– кальмары, осьминоги, каракатицы – «пускают пыль в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глаза», </a:t>
            </a:r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отстреливаясь в момент опасности черной жидкостью. Иногда «чернильная бомба» </a:t>
            </a:r>
            <a:r>
              <a:rPr kumimoji="1" lang="ru-RU" sz="30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взрывается бесформенным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http://asdiver.narod.ru/photo/osmi1/osm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981188"/>
            <a:ext cx="4032447" cy="319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4699" y="2852936"/>
            <a:ext cx="3744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облаком в виде дымовой завесы, но иногда… в виде изображения самого животного.</a:t>
            </a:r>
            <a:endParaRPr lang="ru-RU" sz="3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3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5261" y="364502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9.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Почему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кошка часто «умывается»?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90767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Так она избавляется от посторонних запахов.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 descr="http://galerey-room.ru/images/0_38386_62386304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198" y="1772816"/>
            <a:ext cx="5117604" cy="44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82000">
              <a:schemeClr val="bg2"/>
            </a:gs>
            <a:gs pos="63000">
              <a:schemeClr val="bg2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5132" y="3429000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11.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Какой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овощ был самым популярным на </a:t>
            </a:r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Руси</a:t>
            </a:r>
          </a:p>
          <a:p>
            <a:pPr lvl="0" algn="ctr"/>
            <a:r>
              <a:rPr kumimoji="1" lang="ru-RU" sz="32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до </a:t>
            </a:r>
            <a:r>
              <a:rPr kumimoji="1" lang="ru-RU" sz="32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появления картофеля?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8" descr="http://itr-avtoatele.ru/wp-content/uploads/2014/08/q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974426"/>
            <a:ext cx="978030" cy="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9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91000">
              <a:srgbClr val="CCECFF"/>
            </a:gs>
            <a:gs pos="83000">
              <a:srgbClr val="6699FF"/>
            </a:gs>
            <a:gs pos="44000">
              <a:srgbClr val="0070C0"/>
            </a:gs>
            <a:gs pos="25000">
              <a:srgbClr val="00B0F0"/>
            </a:gs>
            <a:gs pos="0">
              <a:srgbClr val="0000CC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0908/04/deebcd3e4910.png"/>
          <p:cNvPicPr>
            <a:picLocks noChangeArrowheads="1"/>
          </p:cNvPicPr>
          <p:nvPr/>
        </p:nvPicPr>
        <p:blipFill>
          <a:blip r:embed="rId2" cstate="email">
            <a:duotone>
              <a:srgbClr val="5ECCF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4000" y="-567000"/>
            <a:ext cx="5976000" cy="7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90767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000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До екатерининских времён репа была основным овощем на русской кухне. Всем известное выражение «проще пареной репы» возникло в народном фольклоре не случайно: репа всегда славилась простотой приготовления.</a:t>
            </a:r>
            <a:endParaRPr kumimoji="0" lang="ru-RU" sz="3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268" name="Picture 4" descr="http://www.vniissok.ru/sites/default/files/images/2010_08_31/repa_petrovskaya_1.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740" y="2965056"/>
            <a:ext cx="4700519" cy="34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59022"/>
            <a:ext cx="1619672" cy="1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62369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«Абракадабра»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6686" y="2276872"/>
            <a:ext cx="4668823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Расставь перепутанные буквы на свои места и отгадай «спрятанное» слово.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 оценивается в 1 балл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6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849" y="2123010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НЬЮФИЛЕД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7849" y="548680"/>
            <a:ext cx="8208912" cy="6277600"/>
            <a:chOff x="447849" y="548680"/>
            <a:chExt cx="8208912" cy="62776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7849" y="54868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ДЕЛЬФИН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5362" name="Picture 2" descr="http://pngimg.com/upload/dolphin_PNG913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831360"/>
              <a:ext cx="4994920" cy="499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417130" y="1988840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РОГОНОС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7868" y="548680"/>
            <a:ext cx="8283909" cy="5463944"/>
            <a:chOff x="447849" y="701080"/>
            <a:chExt cx="8283909" cy="546394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47849" y="70108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НОСОРОГ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5366" name="Picture 6" descr="http://900igr.net/datai/chtenie/Azbuka-Bukvarjonok.files/0018-048-Kak-pogonjajut-losh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492616"/>
              <a:ext cx="6608030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447849" y="1989013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ДАНАНАКО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7868" y="553350"/>
            <a:ext cx="8348426" cy="5329471"/>
            <a:chOff x="447849" y="701080"/>
            <a:chExt cx="8348426" cy="532947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47849" y="70108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АНАКОНДА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5368" name="Picture 8" descr="http://lifeglobe.net/x/entry/0/1-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55166">
              <a:off x="1162873" y="2010292"/>
              <a:ext cx="7633402" cy="4020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447849" y="2012544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ГУНКЕУР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47849" y="541469"/>
            <a:ext cx="8208912" cy="5886664"/>
            <a:chOff x="447849" y="541469"/>
            <a:chExt cx="8208912" cy="58866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47849" y="541469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КЕНГУРУ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3193" y="1924707"/>
              <a:ext cx="5629950" cy="4503426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435015" y="1996480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ГАЛИЛАРОТ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47849" y="553350"/>
            <a:ext cx="8208912" cy="5657504"/>
            <a:chOff x="447849" y="553350"/>
            <a:chExt cx="8208912" cy="56575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47849" y="55335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АЛЛИГАТОР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5375" name="Picture 15" descr="http://alphabet.shost.ca/img/alligato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09" y="1700808"/>
              <a:ext cx="6934968" cy="4510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461114" y="1989136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СОНРАГТОЙ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4231" y="553350"/>
            <a:ext cx="8566020" cy="5844560"/>
            <a:chOff x="444231" y="553350"/>
            <a:chExt cx="8566020" cy="584456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44231" y="55335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ГОРНОСТАЙ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5379" name="Picture 19" descr="http://ic.pics.livejournal.com/river_bernal/17576520/30783/30783_900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273" y="1789398"/>
              <a:ext cx="7144978" cy="46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462939" y="2141240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ВАЙМЕУР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47849" y="548680"/>
            <a:ext cx="8349264" cy="6408712"/>
            <a:chOff x="447849" y="548680"/>
            <a:chExt cx="8349264" cy="640871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47849" y="54868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МУРАВЕЙ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28" name="Picture 4" descr="http://www.pesticidy.ru/ps-content/pest/pictures/303_1_main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96315" y="1556792"/>
              <a:ext cx="7200798" cy="54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457868" y="2111129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ПИАТАЛОН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0025" y="553350"/>
            <a:ext cx="8208912" cy="6116010"/>
            <a:chOff x="420025" y="553350"/>
            <a:chExt cx="8208912" cy="611601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20025" y="553350"/>
              <a:ext cx="8208912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АНТИЛОПА</a:t>
              </a:r>
              <a:endPara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30" name="Picture 6" descr="http://nsa28.casimages.com/img/2011/10/02/11100210575876164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1772816"/>
              <a:ext cx="3917235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94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15" grpId="0"/>
      <p:bldP spid="15" grpId="1"/>
      <p:bldP spid="19" grpId="0"/>
      <p:bldP spid="19" grpId="1"/>
      <p:bldP spid="31" grpId="0"/>
      <p:bldP spid="31" grpId="1"/>
      <p:bldP spid="37" grpId="0"/>
      <p:bldP spid="37" grpId="1"/>
      <p:bldP spid="30" grpId="1" build="allAtOnce"/>
      <p:bldP spid="36" grpI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62369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Цветок и плод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6686" y="2276872"/>
            <a:ext cx="4891738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Соотнесите цветок и плод растения. Определите, каким растениям принадлежат эти цветки и плоды.</a:t>
            </a:r>
          </a:p>
          <a:p>
            <a:pPr lvl="0" algn="ctr">
              <a:defRPr/>
            </a:pPr>
            <a:r>
              <a:rPr lang="ru-RU" b="1" kern="0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выполнения задания – 3 минуты.</a:t>
            </a:r>
          </a:p>
          <a:p>
            <a:pPr lvl="0" algn="ctr">
              <a:defRPr/>
            </a:pPr>
            <a:r>
              <a:rPr lang="ru-RU" b="1" kern="0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этого конкурса оценивается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152913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2053"/>
          <p:cNvGrpSpPr/>
          <p:nvPr/>
        </p:nvGrpSpPr>
        <p:grpSpPr>
          <a:xfrm>
            <a:off x="3612435" y="1978171"/>
            <a:ext cx="1990625" cy="1981829"/>
            <a:chOff x="3612435" y="1978171"/>
            <a:chExt cx="1990625" cy="1981829"/>
          </a:xfrm>
        </p:grpSpPr>
        <p:pic>
          <p:nvPicPr>
            <p:cNvPr id="1049" name="Picture 25" descr="http://www.tasteofthai.ru/wp-content/uploads/2012/06/banana-flower-4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12435" y="2160000"/>
              <a:ext cx="199062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Овал 34"/>
            <p:cNvSpPr/>
            <p:nvPr/>
          </p:nvSpPr>
          <p:spPr>
            <a:xfrm>
              <a:off x="4376490" y="1978171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057" name="Группа 2056"/>
          <p:cNvGrpSpPr/>
          <p:nvPr/>
        </p:nvGrpSpPr>
        <p:grpSpPr>
          <a:xfrm>
            <a:off x="1471533" y="1978171"/>
            <a:ext cx="1939225" cy="1981829"/>
            <a:chOff x="1471533" y="1978171"/>
            <a:chExt cx="1939225" cy="1981829"/>
          </a:xfrm>
        </p:grpSpPr>
        <p:pic>
          <p:nvPicPr>
            <p:cNvPr id="2056" name="Picture 8" descr="http://www.tiga.by/img/photo/5266b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1533" y="2160000"/>
              <a:ext cx="193922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/>
            <p:cNvSpPr/>
            <p:nvPr/>
          </p:nvSpPr>
          <p:spPr>
            <a:xfrm>
              <a:off x="2209890" y="1978171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053" name="Группа 2052"/>
          <p:cNvGrpSpPr/>
          <p:nvPr/>
        </p:nvGrpSpPr>
        <p:grpSpPr>
          <a:xfrm>
            <a:off x="6840000" y="266358"/>
            <a:ext cx="1917575" cy="1929642"/>
            <a:chOff x="6840000" y="266358"/>
            <a:chExt cx="1917575" cy="1929642"/>
          </a:xfrm>
        </p:grpSpPr>
        <p:pic>
          <p:nvPicPr>
            <p:cNvPr id="1039" name="Picture 15" descr="http://demiart.ru/forum/uploads/post-2483-1174244125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0000" y="396000"/>
              <a:ext cx="191757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Овал 36"/>
            <p:cNvSpPr/>
            <p:nvPr/>
          </p:nvSpPr>
          <p:spPr>
            <a:xfrm>
              <a:off x="7567530" y="266358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4682816" y="266358"/>
            <a:ext cx="1939655" cy="1929642"/>
            <a:chOff x="4682816" y="266358"/>
            <a:chExt cx="1939655" cy="1929642"/>
          </a:xfrm>
        </p:grpSpPr>
        <p:pic>
          <p:nvPicPr>
            <p:cNvPr id="1028" name="Picture 4" descr="http://elena313.narod.ru/dachnoe/P4203537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2816" y="396000"/>
              <a:ext cx="193965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/>
            <p:cNvSpPr/>
            <p:nvPr/>
          </p:nvSpPr>
          <p:spPr>
            <a:xfrm>
              <a:off x="5418355" y="266358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9998" y="266358"/>
            <a:ext cx="1939225" cy="1929642"/>
            <a:chOff x="2519998" y="266358"/>
            <a:chExt cx="1939225" cy="1929642"/>
          </a:xfrm>
        </p:grpSpPr>
        <p:pic>
          <p:nvPicPr>
            <p:cNvPr id="1034" name="Picture 10" descr="http://www.motto.net.ua/large/201209/14109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9998" y="396000"/>
              <a:ext cx="193922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Овал 38"/>
            <p:cNvSpPr/>
            <p:nvPr/>
          </p:nvSpPr>
          <p:spPr>
            <a:xfrm>
              <a:off x="3258355" y="266358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5539" y="266358"/>
            <a:ext cx="1939225" cy="1929642"/>
            <a:chOff x="395539" y="266358"/>
            <a:chExt cx="1939225" cy="1929642"/>
          </a:xfrm>
        </p:grpSpPr>
        <p:pic>
          <p:nvPicPr>
            <p:cNvPr id="2" name="Picture 2" descr="http://www.deti.religiousbook.org.ua/img1/granat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9" y="396000"/>
              <a:ext cx="193922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Овал 39"/>
            <p:cNvSpPr/>
            <p:nvPr/>
          </p:nvSpPr>
          <p:spPr>
            <a:xfrm>
              <a:off x="1133894" y="266358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58" name="Группа 2057"/>
          <p:cNvGrpSpPr/>
          <p:nvPr/>
        </p:nvGrpSpPr>
        <p:grpSpPr>
          <a:xfrm>
            <a:off x="322477" y="3952128"/>
            <a:ext cx="1674298" cy="1345196"/>
            <a:chOff x="322477" y="3952128"/>
            <a:chExt cx="1674298" cy="1345196"/>
          </a:xfrm>
        </p:grpSpPr>
        <p:pic>
          <p:nvPicPr>
            <p:cNvPr id="1051" name="Picture 27" descr="http://www.old-games.ru/forum/attachments/banana-png.88367/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9" y="4052567"/>
              <a:ext cx="1601236" cy="12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Шестиугольник 40"/>
            <p:cNvSpPr/>
            <p:nvPr/>
          </p:nvSpPr>
          <p:spPr>
            <a:xfrm>
              <a:off x="322477" y="3952128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</a:t>
              </a:r>
            </a:p>
          </p:txBody>
        </p:sp>
      </p:grpSp>
      <p:grpSp>
        <p:nvGrpSpPr>
          <p:cNvPr id="2060" name="Группа 2059"/>
          <p:cNvGrpSpPr/>
          <p:nvPr/>
        </p:nvGrpSpPr>
        <p:grpSpPr>
          <a:xfrm>
            <a:off x="2224450" y="4787837"/>
            <a:ext cx="1808704" cy="1729498"/>
            <a:chOff x="2224450" y="4787837"/>
            <a:chExt cx="1808704" cy="1729498"/>
          </a:xfrm>
        </p:grpSpPr>
        <p:pic>
          <p:nvPicPr>
            <p:cNvPr id="1041" name="Picture 17" descr="http://st.oede.by/st/files/1/Mandarin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4450" y="4877576"/>
              <a:ext cx="1808704" cy="16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Шестиугольник 41"/>
            <p:cNvSpPr/>
            <p:nvPr/>
          </p:nvSpPr>
          <p:spPr>
            <a:xfrm>
              <a:off x="3098264" y="4787837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В</a:t>
              </a:r>
            </a:p>
          </p:txBody>
        </p:sp>
      </p:grpSp>
      <p:grpSp>
        <p:nvGrpSpPr>
          <p:cNvPr id="2059" name="Группа 2058"/>
          <p:cNvGrpSpPr/>
          <p:nvPr/>
        </p:nvGrpSpPr>
        <p:grpSpPr>
          <a:xfrm>
            <a:off x="410861" y="5297324"/>
            <a:ext cx="1512165" cy="1234285"/>
            <a:chOff x="410861" y="5297324"/>
            <a:chExt cx="1512165" cy="1234285"/>
          </a:xfrm>
        </p:grpSpPr>
        <p:pic>
          <p:nvPicPr>
            <p:cNvPr id="1026" name="Picture 2" descr="http://png-images.ru/wp-content/uploads/2014/11/raspberry_PNG5050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61" y="5349096"/>
              <a:ext cx="1512165" cy="118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Шестиугольник 42"/>
            <p:cNvSpPr/>
            <p:nvPr/>
          </p:nvSpPr>
          <p:spPr>
            <a:xfrm>
              <a:off x="424615" y="5297324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</a:t>
              </a:r>
            </a:p>
          </p:txBody>
        </p:sp>
      </p:grpSp>
      <p:grpSp>
        <p:nvGrpSpPr>
          <p:cNvPr id="2061" name="Группа 2060"/>
          <p:cNvGrpSpPr/>
          <p:nvPr/>
        </p:nvGrpSpPr>
        <p:grpSpPr>
          <a:xfrm>
            <a:off x="3995765" y="4293096"/>
            <a:ext cx="1186575" cy="2131824"/>
            <a:chOff x="3995765" y="4293096"/>
            <a:chExt cx="1186575" cy="2131824"/>
          </a:xfrm>
        </p:grpSpPr>
        <p:pic>
          <p:nvPicPr>
            <p:cNvPr id="1047" name="Picture 23" descr="http://tamgdeya.ru/photos/norm/1/1_MwsVakx7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154" y="4293096"/>
              <a:ext cx="1149186" cy="213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Шестиугольник 43"/>
            <p:cNvSpPr/>
            <p:nvPr/>
          </p:nvSpPr>
          <p:spPr>
            <a:xfrm>
              <a:off x="3995765" y="4546535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Г</a:t>
              </a:r>
            </a:p>
          </p:txBody>
        </p:sp>
      </p:grpSp>
      <p:grpSp>
        <p:nvGrpSpPr>
          <p:cNvPr id="2062" name="Группа 2061"/>
          <p:cNvGrpSpPr/>
          <p:nvPr/>
        </p:nvGrpSpPr>
        <p:grpSpPr>
          <a:xfrm>
            <a:off x="5449147" y="4787837"/>
            <a:ext cx="1594452" cy="1723818"/>
            <a:chOff x="5449147" y="4787837"/>
            <a:chExt cx="1594452" cy="1723818"/>
          </a:xfrm>
        </p:grpSpPr>
        <p:pic>
          <p:nvPicPr>
            <p:cNvPr id="1037" name="Picture 13" descr="http://www.cocktailing.ru/img/u_ingredients/img_primary/ingredient_apricot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147" y="4931155"/>
              <a:ext cx="1594452" cy="158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Шестиугольник 44"/>
            <p:cNvSpPr/>
            <p:nvPr/>
          </p:nvSpPr>
          <p:spPr>
            <a:xfrm>
              <a:off x="6303314" y="4787837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Д</a:t>
              </a:r>
            </a:p>
          </p:txBody>
        </p:sp>
      </p:grpSp>
      <p:grpSp>
        <p:nvGrpSpPr>
          <p:cNvPr id="2063" name="Группа 2062"/>
          <p:cNvGrpSpPr/>
          <p:nvPr/>
        </p:nvGrpSpPr>
        <p:grpSpPr>
          <a:xfrm>
            <a:off x="7080705" y="5079495"/>
            <a:ext cx="1826568" cy="1521488"/>
            <a:chOff x="7080705" y="5079495"/>
            <a:chExt cx="1826568" cy="1521488"/>
          </a:xfrm>
        </p:grpSpPr>
        <p:pic>
          <p:nvPicPr>
            <p:cNvPr id="2050" name="Picture 2" descr="http://visti.pro/sites/default/files/granat2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705" y="5124507"/>
              <a:ext cx="1826568" cy="147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Шестиугольник 45"/>
            <p:cNvSpPr/>
            <p:nvPr/>
          </p:nvSpPr>
          <p:spPr>
            <a:xfrm>
              <a:off x="8393135" y="5079495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Е</a:t>
              </a:r>
            </a:p>
          </p:txBody>
        </p:sp>
      </p:grpSp>
      <p:grpSp>
        <p:nvGrpSpPr>
          <p:cNvPr id="2064" name="Группа 2063"/>
          <p:cNvGrpSpPr/>
          <p:nvPr/>
        </p:nvGrpSpPr>
        <p:grpSpPr>
          <a:xfrm>
            <a:off x="7020272" y="3892972"/>
            <a:ext cx="1928378" cy="1330522"/>
            <a:chOff x="7020272" y="3892972"/>
            <a:chExt cx="1928378" cy="1330522"/>
          </a:xfrm>
        </p:grpSpPr>
        <p:pic>
          <p:nvPicPr>
            <p:cNvPr id="1030" name="Picture 6" descr="http://img1.liveinternet.ru/images/attach/c/11/115/220/115220879_98340205_4360286_Blackcurrant.png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020272" y="3892972"/>
              <a:ext cx="1928378" cy="133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Шестиугольник 47"/>
            <p:cNvSpPr/>
            <p:nvPr/>
          </p:nvSpPr>
          <p:spPr>
            <a:xfrm>
              <a:off x="8393135" y="3900393"/>
              <a:ext cx="462513" cy="435657"/>
            </a:xfrm>
            <a:prstGeom prst="hexagon">
              <a:avLst/>
            </a:prstGeom>
            <a:solidFill>
              <a:srgbClr val="5ECCF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Ж</a:t>
              </a: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3921065" y="2160000"/>
            <a:ext cx="1959803" cy="3063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056" idx="4"/>
          </p:cNvCxnSpPr>
          <p:nvPr/>
        </p:nvCxnSpPr>
        <p:spPr>
          <a:xfrm flipH="1">
            <a:off x="1596407" y="3960000"/>
            <a:ext cx="844739" cy="1737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049" idx="3"/>
          </p:cNvCxnSpPr>
          <p:nvPr/>
        </p:nvCxnSpPr>
        <p:spPr>
          <a:xfrm flipH="1">
            <a:off x="1835696" y="3696396"/>
            <a:ext cx="2068259" cy="831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5"/>
          </p:cNvCxnSpPr>
          <p:nvPr/>
        </p:nvCxnSpPr>
        <p:spPr>
          <a:xfrm>
            <a:off x="2050771" y="1932396"/>
            <a:ext cx="5401549" cy="35827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55" name="Группа 2054"/>
          <p:cNvGrpSpPr/>
          <p:nvPr/>
        </p:nvGrpSpPr>
        <p:grpSpPr>
          <a:xfrm>
            <a:off x="5800679" y="1978171"/>
            <a:ext cx="1930295" cy="1981829"/>
            <a:chOff x="5800679" y="1978171"/>
            <a:chExt cx="1930295" cy="1981829"/>
          </a:xfrm>
        </p:grpSpPr>
        <p:pic>
          <p:nvPicPr>
            <p:cNvPr id="1043" name="Picture 19" descr="http://sadovnik.ucoz.net/_pu/1/38757229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79" y="2160000"/>
              <a:ext cx="1930295" cy="1800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Овал 46"/>
            <p:cNvSpPr/>
            <p:nvPr/>
          </p:nvSpPr>
          <p:spPr>
            <a:xfrm>
              <a:off x="6534570" y="1978171"/>
              <a:ext cx="462513" cy="435657"/>
            </a:xfrm>
            <a:prstGeom prst="ellipse">
              <a:avLst/>
            </a:prstGeom>
            <a:solidFill>
              <a:srgbClr val="5ECCF3">
                <a:lumMod val="40000"/>
                <a:lumOff val="60000"/>
              </a:srgbClr>
            </a:solidFill>
            <a:ln w="9525" cap="flat" cmpd="sng" algn="ctr">
              <a:solidFill>
                <a:srgbClr val="92D05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17" name="Прямая со стрелкой 16"/>
          <p:cNvCxnSpPr>
            <a:stCxn id="1039" idx="4"/>
            <a:endCxn id="42" idx="0"/>
          </p:cNvCxnSpPr>
          <p:nvPr/>
        </p:nvCxnSpPr>
        <p:spPr>
          <a:xfrm flipH="1">
            <a:off x="3560777" y="2196000"/>
            <a:ext cx="4238011" cy="2809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083364" y="2160000"/>
            <a:ext cx="1647610" cy="2176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043" idx="3"/>
          </p:cNvCxnSpPr>
          <p:nvPr/>
        </p:nvCxnSpPr>
        <p:spPr>
          <a:xfrm flipH="1">
            <a:off x="4900966" y="3696396"/>
            <a:ext cx="1182398" cy="16626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8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 tmFilter="0, 0; .2, .5; .8, .5; 1, 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0" autoRev="1" fill="hold"/>
                                        <p:tgtEl>
                                          <p:spTgt spid="2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0" tmFilter="0, 0; .2, .5; .8, .5; 1, 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250" autoRev="1" fill="hold"/>
                                        <p:tgtEl>
                                          <p:spTgt spid="2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62369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Необычные названия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5784" y="2708920"/>
            <a:ext cx="4891738" cy="1477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Определить, кто скрывается за странным названием.</a:t>
            </a:r>
            <a:endParaRPr lang="ru-RU" b="1" kern="0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b="1" kern="0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этого конкурса оценивается в </a:t>
            </a:r>
            <a:r>
              <a:rPr lang="ru-RU" b="1" kern="0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балл.</a:t>
            </a:r>
          </a:p>
          <a:p>
            <a:pPr algn="ctr">
              <a:defRPr/>
            </a:pPr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+ 1 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4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0432" y="1484784"/>
            <a:ext cx="7763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1.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Первым обобщил биологические знания, накопленные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до него человечеством, разработал систематику животных и определил в ней место человека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571500"/>
            <a:ext cx="8043462" cy="5715000"/>
            <a:chOff x="467544" y="571500"/>
            <a:chExt cx="8043462" cy="5715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7544" y="3075057"/>
              <a:ext cx="355277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 smtClean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Аристотель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26" name="Picture 2" descr="http://fb.ru/misc/i/gallery/17443/30657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806" y="571500"/>
              <a:ext cx="4267200" cy="571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90432" y="1844824"/>
            <a:ext cx="7763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2.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Предложил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давать научные названия животным и растениям на латинском языке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6000" y="639351"/>
            <a:ext cx="8289835" cy="5579299"/>
            <a:chOff x="396000" y="639351"/>
            <a:chExt cx="8289835" cy="557929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6000" y="3075057"/>
              <a:ext cx="355277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Карл Линней</a:t>
              </a:r>
            </a:p>
          </p:txBody>
        </p:sp>
        <p:pic>
          <p:nvPicPr>
            <p:cNvPr id="1028" name="Picture 4" descr="http://www.forumbiodiversity.com/images/upload/anthropology/phenotypes/carl_von_linn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977" y="639351"/>
              <a:ext cx="4616858" cy="5579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690432" y="1997224"/>
            <a:ext cx="776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3.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Открыл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мир микроскопических организмов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1587" y="522005"/>
            <a:ext cx="8469469" cy="5813990"/>
            <a:chOff x="281587" y="522005"/>
            <a:chExt cx="8469469" cy="58139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81587" y="2767280"/>
              <a:ext cx="3552776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 smtClean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Антони </a:t>
              </a:r>
              <a:r>
                <a:rPr kumimoji="1" lang="ru-RU" sz="4000" b="1" kern="0" spc="50" dirty="0" err="1" smtClean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ван</a:t>
              </a:r>
              <a:r>
                <a:rPr kumimoji="1" lang="ru-RU" sz="4000" b="1" kern="0" spc="50" dirty="0" smtClean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 Левенгук</a:t>
              </a:r>
              <a:endParaRPr kumimoji="1" lang="ru-RU" sz="4000" b="1" kern="0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  <p:pic>
          <p:nvPicPr>
            <p:cNvPr id="5" name="Picture 2" descr="http://blogerma.ru/wp-content/uploads/2012/10/Antoni-van-Leeuwenhoek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363" y="522005"/>
              <a:ext cx="4916693" cy="5813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690432" y="2169506"/>
            <a:ext cx="776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4.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Определил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центры происхождения культурных растений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06500" y="464560"/>
            <a:ext cx="7979335" cy="5928879"/>
            <a:chOff x="706500" y="464560"/>
            <a:chExt cx="7979335" cy="592887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06500" y="2459504"/>
              <a:ext cx="3552776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Николай Иванович Вавилов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34" name="Picture 10" descr="http://profor45.ru/media/k2/items/cache/737344dd8934cc52da9f7f85f2627abb_XL.jp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009" y="464560"/>
              <a:ext cx="3827826" cy="5928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706500" y="1700808"/>
            <a:ext cx="7763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5.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Создал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эволюционное учение, объясняющее возникновение современных видов живых организмов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40796" y="426536"/>
            <a:ext cx="8099984" cy="5976664"/>
            <a:chOff x="540796" y="426536"/>
            <a:chExt cx="8099984" cy="597666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40796" y="2753148"/>
              <a:ext cx="3552776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Чарльз Дарвин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38" name="Picture 14" descr="http://lh4.ggpht.com/-ehcBiAL89R8/U8qdb-ym88I/AAAAAAAAdno/CumWCWL9EIE/C161E0801_thumb%25255B2%25255D.jpg?imgmax=8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886" y="426536"/>
              <a:ext cx="4150894" cy="5976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рямоугольник 30"/>
          <p:cNvSpPr/>
          <p:nvPr/>
        </p:nvSpPr>
        <p:spPr>
          <a:xfrm>
            <a:off x="690432" y="2045941"/>
            <a:ext cx="7763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6.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Первым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применил микроскоп для изучения строения растений. Открыл клетку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1587" y="1124293"/>
            <a:ext cx="8349669" cy="4609413"/>
            <a:chOff x="281587" y="1124293"/>
            <a:chExt cx="8349669" cy="460941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81587" y="3060924"/>
              <a:ext cx="355277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Роберт Гук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40" name="Picture 16" descr="http://img1.1tv.ru/imgsize460x345/PR20090602131525.GIF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20320" y="1124293"/>
              <a:ext cx="4610936" cy="4609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690432" y="2149624"/>
            <a:ext cx="776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7.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Создал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учение о живой оболочке Земли – биосфере.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40796" y="453671"/>
            <a:ext cx="8090460" cy="5951346"/>
            <a:chOff x="540796" y="453671"/>
            <a:chExt cx="8090460" cy="595134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40796" y="2445371"/>
              <a:ext cx="3552776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Владимир Иванович Вернадский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42" name="Picture 18" descr="http://studlab_p5.oktes.ru/wp-content/uploads/file/%D0%92%D0%B5%D1%80%D0%BD%D0%B0%D0%B4%D1%81%D0%BA%D0%B8%D0%B9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307" y="453671"/>
              <a:ext cx="4195949" cy="5951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690432" y="1916832"/>
            <a:ext cx="7763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8.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Создал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первую систему ботанических 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понятий,</a:t>
            </a:r>
          </a:p>
          <a:p>
            <a:pPr lvl="0" algn="ctr"/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его </a:t>
            </a:r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называют «отцом ботаники».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99949" y="843184"/>
            <a:ext cx="8192289" cy="5172319"/>
            <a:chOff x="499949" y="843184"/>
            <a:chExt cx="8192289" cy="517231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99949" y="3060924"/>
              <a:ext cx="271078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ru-RU" sz="4000" b="1" kern="0" spc="50" dirty="0">
                  <a:ln w="3810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PMingLiU" pitchFamily="18" charset="-120"/>
                </a:rPr>
                <a:t>Теофраст</a:t>
              </a:r>
              <a:endParaRPr lang="ru-RU" sz="4000" b="1" spc="50" dirty="0">
                <a:ln w="3810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46" name="Picture 22" descr="http://www.grekomania.ru/images/greek-articles/people/48_teofrast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34847" y="843184"/>
              <a:ext cx="5157391" cy="51723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7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11" grpId="0"/>
      <p:bldP spid="11" grpId="1"/>
      <p:bldP spid="17" grpId="0"/>
      <p:bldP spid="17" grpId="1"/>
      <p:bldP spid="25" grpId="0"/>
      <p:bldP spid="25" grpId="1"/>
      <p:bldP spid="31" grpId="0"/>
      <p:bldP spid="31" grpId="1"/>
      <p:bldP spid="36" grpId="0"/>
      <p:bldP spid="36" grpId="1"/>
      <p:bldP spid="41" grpId="0"/>
      <p:bldP spid="4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377" y="404664"/>
            <a:ext cx="820891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БУРАЯ ВОДОРОСЛЬ ЛАМИНАРИЯ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2060847"/>
            <a:ext cx="7848872" cy="4181475"/>
            <a:chOff x="683568" y="2060847"/>
            <a:chExt cx="7848872" cy="4181475"/>
          </a:xfrm>
        </p:grpSpPr>
        <p:pic>
          <p:nvPicPr>
            <p:cNvPr id="5" name="Picture 12" descr="http://otbabushek.ru/wp-content/uploads/2013/10/morskay-kapusta-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60847"/>
              <a:ext cx="4676775" cy="4181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fishbk.ru/up_images/catalog_imgs/1291862294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62002"/>
              <a:ext cx="2880320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467544" y="2274838"/>
            <a:ext cx="820891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МОРСКАЯ КАПУСТА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4838"/>
            <a:ext cx="820891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КОРАБЕЛЬНЫЙ ЧЕРВЬ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4664"/>
            <a:ext cx="820891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ДВУСТВОРЧАТЫЙ МОЛЛЮСК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://cs320121.vk.me/v320121779/9c2/jToXLK-HU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708" y="2151851"/>
            <a:ext cx="6008584" cy="399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274838"/>
            <a:ext cx="820891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ЧЁРНАЯ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ВДОВА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514" y="427078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ПАУК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6" name="Picture 4" descr="http://ria56.ru/uploads/images/chernaya%20vd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220" y="1241697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7544" y="2274838"/>
            <a:ext cx="820891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ПАЛЬМОВЫЙ ВОР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0377" y="404664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КРАБ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086" name="Picture 14" descr="http://ianimal.ru/wp-content/uploads/2010/11/palmovui-vor0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856" y="1497232"/>
            <a:ext cx="652995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1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  <p:bldP spid="9" grpId="0"/>
      <p:bldP spid="9" grpId="1"/>
      <p:bldP spid="10" grpId="0" build="allAtOnce"/>
      <p:bldP spid="12" grpId="0"/>
      <p:bldP spid="12" grpId="1"/>
      <p:bldP spid="13" grpId="0" build="allAtOnce"/>
      <p:bldP spid="19" grpId="0"/>
      <p:bldP spid="1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 hidden="1"/>
          <p:cNvSpPr txBox="1">
            <a:spLocks/>
          </p:cNvSpPr>
          <p:nvPr/>
        </p:nvSpPr>
        <p:spPr bwMode="auto">
          <a:xfrm>
            <a:off x="2802550" y="980728"/>
            <a:ext cx="61206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ru-RU" b="1" kern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Экологическая игра </a:t>
            </a:r>
            <a:r>
              <a:rPr lang="ru-RU" b="1" kern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«ПРИРОДОГРАД – 6»</a:t>
            </a:r>
            <a:endParaRPr lang="ru-RU" b="1" kern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  <a:ea typeface="PMingLiU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67609" y="332656"/>
            <a:ext cx="662369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«Несуществующее животное»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6685" y="2636912"/>
            <a:ext cx="4668823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Отгадай, какие животные «спрятаны».</a:t>
            </a:r>
          </a:p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оценивается в 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балла.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3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мешные гибриды разных животных (3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55" y="608923"/>
            <a:ext cx="7486873" cy="468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мешные гибриды разных животных (30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620688"/>
            <a:ext cx="6667500" cy="503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etlore.ru/files/Images/himery/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7949" y="476673"/>
            <a:ext cx="6108102" cy="49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0" b="7958"/>
          <a:stretch/>
        </p:blipFill>
        <p:spPr bwMode="auto">
          <a:xfrm>
            <a:off x="2483768" y="476672"/>
            <a:ext cx="4176464" cy="511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Несуществующие животные (48 картинок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849" y="548680"/>
            <a:ext cx="688230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://www.netlore.ru/files/Images/himery/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64907"/>
            <a:ext cx="6048672" cy="517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Несуществующие звери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675" y="551926"/>
            <a:ext cx="6756651" cy="45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http://server1.bezfishki.com/2009/072009/29/I/Dop/08/zhivotnoe_46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93" y="660850"/>
            <a:ext cx="7991014" cy="435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0080" y="5805264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ЛЯГУШКА + СВИНЬЯ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335" y="5805263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ХАМЕЛЕОН + МЫШЬ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805264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БАРАН + ГУСЬ + БЕЛКА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733256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КОАЛА + СЛОН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805264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БЕЛКА + ЛОСЬ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805264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ОБЕЗЬЯНА + СОБАКА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151131"/>
            <a:ext cx="820891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БРОНЕНОСЕЦ + НОСОРОГ + ЧЕРЕПАХА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207" y="5805263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КРОКОДИЛ + НОСОРОГ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7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solidFill>
                  <a:srgbClr val="00863D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863D"/>
                </a:solidFill>
                <a:hlinkClick r:id="rId2"/>
              </a:rPr>
              <a:t>elenaranko.ucoz.ru/</a:t>
            </a:r>
            <a:r>
              <a:rPr lang="ru-RU" sz="1400" dirty="0"/>
              <a:t>оформление </a:t>
            </a:r>
            <a:r>
              <a:rPr lang="ru-RU" sz="1400" dirty="0" smtClean="0"/>
              <a:t>слайдов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www.zanimatika.narod.ru/Vospitanie_ekologiya.htm</a:t>
            </a:r>
            <a:r>
              <a:rPr lang="ru-RU" sz="1400" dirty="0" smtClean="0"/>
              <a:t> стихи о природе</a:t>
            </a:r>
            <a:endParaRPr lang="en-US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animaciatop.ru/pictures/priroda/prirodai-92.gif</a:t>
            </a:r>
            <a:r>
              <a:rPr lang="ru-RU" sz="1400" dirty="0" smtClean="0">
                <a:hlinkClick r:id="rId4"/>
              </a:rPr>
              <a:t> </a:t>
            </a:r>
            <a:r>
              <a:rPr lang="ru-RU" sz="1400" dirty="0" smtClean="0"/>
              <a:t> природа птицы</a:t>
            </a:r>
            <a:endParaRPr lang="ru-RU" sz="1400" dirty="0" smtClean="0">
              <a:hlinkClick r:id="rId4"/>
            </a:endParaRP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radikall.com/images/2014/03/13/re2I.gif</a:t>
            </a:r>
            <a:r>
              <a:rPr lang="ru-RU" sz="1400" dirty="0"/>
              <a:t> </a:t>
            </a:r>
            <a:r>
              <a:rPr lang="ru-RU" sz="1400" dirty="0" smtClean="0"/>
              <a:t>природа 1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6"/>
              </a:rPr>
              <a:t>http://www.youtube.com/watch?v=_</a:t>
            </a:r>
            <a:r>
              <a:rPr lang="en-US" sz="1400" dirty="0" smtClean="0">
                <a:hlinkClick r:id="rId6"/>
              </a:rPr>
              <a:t>9KuipIiObc</a:t>
            </a:r>
            <a:r>
              <a:rPr lang="ru-RU" sz="1400" dirty="0" smtClean="0"/>
              <a:t> музыкальная пауза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7"/>
              </a:rPr>
              <a:t>http://www.bankoboev.ru/images/NDUyNzEx/Bankoboev.Ru_lisichki_v_trave.jpg</a:t>
            </a:r>
            <a:r>
              <a:rPr lang="ru-RU" sz="1400" dirty="0"/>
              <a:t> лисичка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8"/>
              </a:rPr>
              <a:t>http://ya-gribnik.ru/images/maslenok/6.jpg</a:t>
            </a:r>
            <a:r>
              <a:rPr lang="ru-RU" sz="1400" dirty="0"/>
              <a:t> маслята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9"/>
              </a:rPr>
              <a:t>http://www.proza.ru/pics/2013/03/15/93.jpg</a:t>
            </a:r>
            <a:r>
              <a:rPr lang="ru-RU" sz="1400" dirty="0"/>
              <a:t> маслята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0"/>
              </a:rPr>
              <a:t>http://myimmortal.ru/images/stories/gallery/blednaya-poganka.jpg</a:t>
            </a:r>
            <a:r>
              <a:rPr lang="ru-RU" sz="1400" dirty="0"/>
              <a:t> бледная поганка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1"/>
              </a:rPr>
              <a:t>http://www.edgarcaysi.narod.ru/images/image10267268.jpg</a:t>
            </a:r>
            <a:r>
              <a:rPr lang="ru-RU" sz="1400" dirty="0"/>
              <a:t> бледная поганка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2"/>
              </a:rPr>
              <a:t>http://img-fotki.yandex.ru/get/6609/96587932.11/0_869f5_6d52be28_XL.jpg</a:t>
            </a:r>
            <a:r>
              <a:rPr lang="ru-RU" sz="1400" dirty="0"/>
              <a:t> трутовик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3"/>
              </a:rPr>
              <a:t>http://mycoweb.narod.ru/fungi/Submitted/ODG/ODG1_Fomes_fomentarius_09_STV_20090426.jpg</a:t>
            </a:r>
            <a:r>
              <a:rPr lang="ru-RU" sz="1400" dirty="0"/>
              <a:t> </a:t>
            </a:r>
            <a:r>
              <a:rPr lang="ru-RU" sz="1400" dirty="0" smtClean="0"/>
              <a:t>трутовик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14"/>
              </a:rPr>
              <a:t>http</a:t>
            </a:r>
            <a:r>
              <a:rPr lang="en-US" sz="1400" dirty="0">
                <a:hlinkClick r:id="rId14"/>
              </a:rPr>
              <a:t>://</a:t>
            </a:r>
            <a:r>
              <a:rPr lang="en-US" sz="1400" dirty="0" smtClean="0">
                <a:hlinkClick r:id="rId14"/>
              </a:rPr>
              <a:t>ya-gribnik.ru/images/syroezhka/3.jpg</a:t>
            </a:r>
            <a:r>
              <a:rPr lang="ru-RU" sz="1400" dirty="0" smtClean="0"/>
              <a:t> сыроежка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www.nedug.ru/common/data/pub/images/articles/78096/normal.jpg</a:t>
            </a:r>
            <a:r>
              <a:rPr lang="ru-RU" sz="1400" dirty="0" smtClean="0"/>
              <a:t> сыроежка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ya-gribnik.ru/images/syroezhka/4.jpg</a:t>
            </a:r>
            <a:r>
              <a:rPr lang="ru-RU" sz="1400" dirty="0" smtClean="0"/>
              <a:t> сыроежка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i.ytimg.com/vi/ANGcUnMH7qU/maxresdefault.jpg</a:t>
            </a:r>
            <a:r>
              <a:rPr lang="ru-RU" sz="1400" dirty="0" smtClean="0"/>
              <a:t> груздь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tigr.info/grib/griba/fungus-photo/photo-griba-gruzd-sukhoi.jpg</a:t>
            </a:r>
            <a:r>
              <a:rPr lang="ru-RU" sz="1400" dirty="0" smtClean="0"/>
              <a:t> груздь</a:t>
            </a:r>
            <a:endParaRPr lang="en-US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supercook.ru/griby/images-griby/grib-b-05-2.jpg</a:t>
            </a:r>
            <a:r>
              <a:rPr lang="en-US" sz="1400" dirty="0" smtClean="0"/>
              <a:t> </a:t>
            </a:r>
            <a:r>
              <a:rPr lang="ru-RU" sz="1400" dirty="0" smtClean="0"/>
              <a:t>подосиновик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0"/>
              </a:rPr>
              <a:t>http</a:t>
            </a:r>
            <a:r>
              <a:rPr lang="en-US" sz="1400" dirty="0">
                <a:hlinkClick r:id="rId20"/>
              </a:rPr>
              <a:t>://</a:t>
            </a:r>
            <a:r>
              <a:rPr lang="en-US" sz="1400" dirty="0" smtClean="0">
                <a:hlinkClick r:id="rId20"/>
              </a:rPr>
              <a:t>s3.fotokto.ru/photo/full/278/2787242.jpg</a:t>
            </a:r>
            <a:r>
              <a:rPr lang="ru-RU" sz="1400" dirty="0" smtClean="0"/>
              <a:t> подосиновик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s00.yaplakal.com/pics/pics_original/9/4/3/1645349.jpg</a:t>
            </a:r>
            <a:r>
              <a:rPr lang="ru-RU" sz="1400" dirty="0" smtClean="0"/>
              <a:t> подберезовик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tigr.info/grib/griba/fungus-photo/fungus-photo-podberezovik-1.jpg</a:t>
            </a:r>
            <a:r>
              <a:rPr lang="ru-RU" sz="1400" dirty="0" smtClean="0"/>
              <a:t> подберезовик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fb.ru/misc/i/gallery/17443/306574.jpg</a:t>
            </a:r>
            <a:r>
              <a:rPr lang="ru-RU" sz="1400" dirty="0" smtClean="0"/>
              <a:t> Аристотель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www.forumbiodiversity.com/images/upload/anthropology/phenotypes/carl_von_linne.jpg</a:t>
            </a:r>
            <a:r>
              <a:rPr lang="ru-RU" sz="1400" dirty="0" smtClean="0"/>
              <a:t> Карл Линней</a:t>
            </a:r>
            <a:endParaRPr lang="en-US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blogerma.ru/wp-content/uploads/2012/10/Antoni-van-Leeuwenhoek.jpg</a:t>
            </a:r>
            <a:r>
              <a:rPr lang="en-US" sz="1400" dirty="0" smtClean="0"/>
              <a:t> </a:t>
            </a:r>
            <a:r>
              <a:rPr lang="ru-RU" sz="1400" dirty="0" smtClean="0"/>
              <a:t>Антони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Левенгук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profor45.ru/media/k2/items/cache/737344dd8934cc52da9f7f85f2627abb_XL.jpg</a:t>
            </a:r>
            <a:r>
              <a:rPr lang="ru-RU" sz="1400" dirty="0" smtClean="0"/>
              <a:t> Вавилов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7"/>
              </a:rPr>
              <a:t>https://</a:t>
            </a:r>
            <a:r>
              <a:rPr lang="en-US" sz="1400" dirty="0" smtClean="0">
                <a:hlinkClick r:id="rId27"/>
              </a:rPr>
              <a:t>juliajordan.files.wordpress.com/2012/02/charlz-darvin_2.jpg</a:t>
            </a:r>
            <a:r>
              <a:rPr lang="ru-RU" sz="1400" dirty="0" smtClean="0"/>
              <a:t> Дарвин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1125" y="335210"/>
            <a:ext cx="178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Источники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img1.1tv.ru/imgsize460x345/PR20090602131525.GIF</a:t>
            </a:r>
            <a:r>
              <a:rPr lang="ru-RU" sz="1400" dirty="0" smtClean="0"/>
              <a:t> Роберт Гук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www.grekomania.ru/images/greek-articles/people/48_teofrast.jpg</a:t>
            </a:r>
            <a:r>
              <a:rPr lang="ru-RU" sz="1400" dirty="0" smtClean="0"/>
              <a:t> Теофраст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img-fotki.yandex.ru/get/9648/16969765.200/0_8ccef_f00369fb_L.png</a:t>
            </a:r>
            <a:r>
              <a:rPr lang="ru-RU" sz="1400" dirty="0" smtClean="0"/>
              <a:t> жираф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900igr.net/datai/biologija/Resnichnye-chervi/0004-003-Predstaviteli.png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планария</a:t>
            </a: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www.animalsglobe.ru/wp-content/uploads/2012/07/karakatitsa1.jpg</a:t>
            </a:r>
            <a:r>
              <a:rPr lang="ru-RU" sz="1400" dirty="0" smtClean="0"/>
              <a:t> каракатица</a:t>
            </a:r>
            <a:endParaRPr lang="en-US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foto-zverey.ru/begenoty/begenot-2.jpg</a:t>
            </a:r>
            <a:r>
              <a:rPr lang="en-US" sz="1400" dirty="0" smtClean="0"/>
              <a:t> </a:t>
            </a:r>
            <a:r>
              <a:rPr lang="ru-RU" sz="1400" dirty="0" smtClean="0"/>
              <a:t>бегемот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  <a:hlinkClick r:id="rId8"/>
              </a:rPr>
              <a:t>http://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hlinkClick r:id="rId8"/>
              </a:rPr>
              <a:t>s58.radikal.ru/i162/1303/cc/e2e61f4d84dc.png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рамка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img-fotki.yandex.ru/get/3310/112265771.752/0_bfe4b_5b353879_S.png</a:t>
            </a:r>
            <a:r>
              <a:rPr lang="ru-RU" sz="1400" dirty="0" smtClean="0"/>
              <a:t> ромашка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www.natali.gr/photos/big/apple.png</a:t>
            </a:r>
            <a:r>
              <a:rPr lang="ru-RU" sz="1400" dirty="0" smtClean="0"/>
              <a:t> яблоко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forest.geoman.ru/forest/item/f00/s02/e0002054/pic/000000.jpg</a:t>
            </a:r>
            <a:r>
              <a:rPr lang="ru-RU" sz="1400" dirty="0" smtClean="0"/>
              <a:t> паук-крестовик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img-fotki.yandex.ru/get/9311/156189485.1b/0_a0599_bc3ad503_L</a:t>
            </a:r>
            <a:r>
              <a:rPr lang="ru-RU" sz="1400" dirty="0" smtClean="0"/>
              <a:t> паутина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3"/>
              </a:rPr>
              <a:t>http://pngicon.ru//</a:t>
            </a:r>
            <a:r>
              <a:rPr lang="en-US" sz="1400" dirty="0" smtClean="0">
                <a:hlinkClick r:id="rId13"/>
              </a:rPr>
              <a:t>data/media/3/1303507287_Tomato.png</a:t>
            </a:r>
            <a:r>
              <a:rPr lang="ru-RU" sz="1400" dirty="0" smtClean="0"/>
              <a:t> помидор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festival.1september.ru/articles/603551/img36.jpg</a:t>
            </a:r>
            <a:r>
              <a:rPr lang="ru-RU" sz="1400" dirty="0" smtClean="0"/>
              <a:t> зайчиха с зайчатами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biouroki.ru/content/page/760/3.png</a:t>
            </a:r>
            <a:r>
              <a:rPr lang="ru-RU" sz="1400" dirty="0" smtClean="0"/>
              <a:t> кукушкин лен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fermer.ru/files/444eggtooth.jpg</a:t>
            </a:r>
            <a:r>
              <a:rPr lang="ru-RU" sz="1400" dirty="0" smtClean="0"/>
              <a:t> яйцевой зуб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danlik.ru/wp-content/uploads/2015/05/Vorobey.jpg</a:t>
            </a:r>
            <a:r>
              <a:rPr lang="ru-RU" sz="1400" dirty="0" smtClean="0"/>
              <a:t> воробей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18"/>
              </a:rPr>
              <a:t>http</a:t>
            </a:r>
            <a:r>
              <a:rPr lang="en-US" sz="1400" dirty="0">
                <a:hlinkClick r:id="rId18"/>
              </a:rPr>
              <a:t>://</a:t>
            </a:r>
            <a:r>
              <a:rPr lang="en-US" sz="1400" dirty="0" smtClean="0">
                <a:hlinkClick r:id="rId18"/>
              </a:rPr>
              <a:t>www.zoogeo365.ru/images/public/20110405/seryj_burevestnik_big.jpg</a:t>
            </a:r>
            <a:r>
              <a:rPr lang="ru-RU" sz="1400" dirty="0" smtClean="0"/>
              <a:t> буревестник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lenagold.narod.ru/fon/clipart/u/utk/utka66.png</a:t>
            </a:r>
            <a:r>
              <a:rPr lang="ru-RU" sz="1400" dirty="0" smtClean="0"/>
              <a:t> гуси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asdiver.narod.ru/photo/osmi1/osm1.jpg</a:t>
            </a:r>
            <a:r>
              <a:rPr lang="ru-RU" sz="1400" dirty="0" smtClean="0"/>
              <a:t> осьминог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galerey-room.ru/images/0_38386_62386304_orig.png</a:t>
            </a:r>
            <a:r>
              <a:rPr lang="ru-RU" sz="1400" dirty="0" smtClean="0"/>
              <a:t> кошка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www.vniissok.ru/sites/default/files/images/2010_08_31/repa_petrovskaya_1.preview.jpg</a:t>
            </a:r>
            <a:r>
              <a:rPr lang="ru-RU" sz="1400" dirty="0" smtClean="0"/>
              <a:t> репа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itr-avtoatele.ru/wp-content/uploads/2014/08/qa.png</a:t>
            </a:r>
            <a:r>
              <a:rPr lang="ru-RU" sz="1400" dirty="0" smtClean="0"/>
              <a:t> кнопка-вопрос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pngimg.com/upload/dolphin_PNG9130.png</a:t>
            </a:r>
            <a:r>
              <a:rPr lang="ru-RU" sz="1400" dirty="0" smtClean="0"/>
              <a:t> дельфин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900igr.net/datai/chtenie/Azbuka-Bukvarjonok.files/0018-048-Kak-pogonjajut-loshad.png</a:t>
            </a:r>
            <a:r>
              <a:rPr lang="ru-RU" sz="1400" dirty="0" smtClean="0"/>
              <a:t> носорог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6"/>
              </a:rPr>
              <a:t>http</a:t>
            </a:r>
            <a:r>
              <a:rPr lang="en-US" sz="1400" dirty="0">
                <a:hlinkClick r:id="rId26"/>
              </a:rPr>
              <a:t>://</a:t>
            </a:r>
            <a:r>
              <a:rPr lang="en-US" sz="1400" dirty="0" smtClean="0">
                <a:hlinkClick r:id="rId26"/>
              </a:rPr>
              <a:t>img-fotki.yandex.ru/get/9312/981986.68/0_8b915_f033d70_orig</a:t>
            </a:r>
            <a:r>
              <a:rPr lang="ru-RU" sz="1400" dirty="0" smtClean="0"/>
              <a:t> кенгуру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7"/>
              </a:rPr>
              <a:t>http://</a:t>
            </a:r>
            <a:r>
              <a:rPr lang="en-US" sz="1400" dirty="0" smtClean="0">
                <a:hlinkClick r:id="rId27"/>
              </a:rPr>
              <a:t>alphabet.shost.ca/img/alligator.png</a:t>
            </a:r>
            <a:r>
              <a:rPr lang="ru-RU" sz="1400" dirty="0" smtClean="0"/>
              <a:t> аллигатор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1125" y="335210"/>
            <a:ext cx="178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Источники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"/>
              </a:rPr>
              <a:t>http://lifeglobe.net/x/entry/0/1-9.png</a:t>
            </a:r>
            <a:r>
              <a:rPr lang="ru-RU" sz="1400" dirty="0"/>
              <a:t> </a:t>
            </a:r>
            <a:r>
              <a:rPr lang="ru-RU" sz="1400" dirty="0" smtClean="0"/>
              <a:t>анаконда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ic.pics.livejournal.com/river_bernal/17576520/30783/30783_900.png</a:t>
            </a:r>
            <a:r>
              <a:rPr lang="en-US" sz="1400" dirty="0" smtClean="0"/>
              <a:t> </a:t>
            </a:r>
            <a:r>
              <a:rPr lang="ru-RU" sz="1400" dirty="0" smtClean="0"/>
              <a:t>горностай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www.pesticidy.ru/ps-content/pest/pictures/303_1_main.jpg</a:t>
            </a:r>
            <a:r>
              <a:rPr lang="ru-RU" sz="1400" dirty="0" smtClean="0"/>
              <a:t> муравей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nsa28.casimages.com/img/2011/10/02/111002105758761642.png</a:t>
            </a:r>
            <a:r>
              <a:rPr lang="ru-RU" sz="1400" dirty="0" smtClean="0"/>
              <a:t> антилопа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www.deti.religiousbook.org.ua/img1/granat.jpg</a:t>
            </a:r>
            <a:r>
              <a:rPr lang="ru-RU" sz="1400" dirty="0" smtClean="0"/>
              <a:t> цветок граната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visti.pro/sites/default/files/granat2.png</a:t>
            </a:r>
            <a:r>
              <a:rPr lang="ru-RU" sz="1400" dirty="0" smtClean="0"/>
              <a:t> гранат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www.tiga.by/img/photo/5266b.jpg</a:t>
            </a:r>
            <a:r>
              <a:rPr lang="ru-RU" sz="1400" dirty="0" smtClean="0"/>
              <a:t> цветок малины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png-images.ru/wp-content/uploads/2014/11/raspberry_PNG5050.png</a:t>
            </a:r>
            <a:r>
              <a:rPr lang="ru-RU" sz="1400" dirty="0" smtClean="0"/>
              <a:t> малина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elena313.narod.ru/dachnoe/P4203537.JPG</a:t>
            </a:r>
            <a:r>
              <a:rPr lang="ru-RU" sz="1400" dirty="0" smtClean="0"/>
              <a:t> цветки смородины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ktk-ug.ru/files/img/Mors/chernaya-smorodina_1.png</a:t>
            </a:r>
            <a:r>
              <a:rPr lang="ru-RU" sz="1400" dirty="0" smtClean="0"/>
              <a:t> черная смородина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www.motto.net.ua/large/201209/14109.jpg</a:t>
            </a:r>
            <a:r>
              <a:rPr lang="ru-RU" sz="1400" dirty="0" smtClean="0"/>
              <a:t> цветок абрикоса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www.cocktailing.ru/img/u_ingredients/img_primary/ingredient_apricot.png</a:t>
            </a:r>
            <a:r>
              <a:rPr lang="ru-RU" sz="1400" dirty="0" smtClean="0"/>
              <a:t> абрикос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demiart.ru/forum/uploads/post-2483-1174244125.jpg</a:t>
            </a:r>
            <a:r>
              <a:rPr lang="ru-RU" sz="1400" dirty="0" smtClean="0"/>
              <a:t> цветок мандарина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5"/>
              </a:rPr>
              <a:t>http://st.oede.by/st//</a:t>
            </a:r>
            <a:r>
              <a:rPr lang="en-US" sz="1400" dirty="0" smtClean="0">
                <a:hlinkClick r:id="rId15"/>
              </a:rPr>
              <a:t>files/1/Mandarin.png</a:t>
            </a:r>
            <a:r>
              <a:rPr lang="ru-RU" sz="1400" dirty="0" smtClean="0"/>
              <a:t> мандарин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6"/>
              </a:rPr>
              <a:t>http://sadovnik.ucoz.net/_</a:t>
            </a:r>
            <a:r>
              <a:rPr lang="en-US" sz="1400" dirty="0" smtClean="0">
                <a:hlinkClick r:id="rId16"/>
              </a:rPr>
              <a:t>pu/1/38757229.jpg</a:t>
            </a:r>
            <a:r>
              <a:rPr lang="ru-RU" sz="1400" dirty="0" smtClean="0"/>
              <a:t> цветок ананаса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17"/>
              </a:rPr>
              <a:t>http</a:t>
            </a:r>
            <a:r>
              <a:rPr lang="en-US" sz="1400" dirty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tamgdeya.ru/photos/norm/1/1_MwsVakx7.png</a:t>
            </a:r>
            <a:r>
              <a:rPr lang="ru-RU" sz="1400" dirty="0"/>
              <a:t> </a:t>
            </a:r>
            <a:r>
              <a:rPr lang="ru-RU" sz="1400" dirty="0" smtClean="0"/>
              <a:t>ананас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www.tasteofthai.ru/wp-content/uploads/2012/06/banana-flower-4.jpg</a:t>
            </a:r>
            <a:r>
              <a:rPr lang="ru-RU" sz="1400" dirty="0" smtClean="0"/>
              <a:t> цветок банана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19"/>
              </a:rPr>
              <a:t>http://www.old-games.ru/forum/attachments/banana-png.88367</a:t>
            </a:r>
            <a:r>
              <a:rPr lang="en-US" sz="1400" dirty="0" smtClean="0">
                <a:hlinkClick r:id="rId19"/>
              </a:rPr>
              <a:t>/</a:t>
            </a:r>
            <a:r>
              <a:rPr lang="ru-RU" sz="1400" dirty="0" smtClean="0"/>
              <a:t> банан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0"/>
              </a:rPr>
              <a:t>http</a:t>
            </a:r>
            <a:r>
              <a:rPr lang="en-US" sz="1400" dirty="0">
                <a:hlinkClick r:id="rId20"/>
              </a:rPr>
              <a:t>://</a:t>
            </a:r>
            <a:r>
              <a:rPr lang="en-US" sz="1400" dirty="0" smtClean="0">
                <a:hlinkClick r:id="rId20"/>
              </a:rPr>
              <a:t>cefaq.ru/pics/food/laminaria.jpg</a:t>
            </a:r>
            <a:r>
              <a:rPr lang="ru-RU" sz="1400" dirty="0" smtClean="0"/>
              <a:t> ламинария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www.fishbk.ru/up_images/catalog_imgs/1291862294.jpg</a:t>
            </a:r>
            <a:r>
              <a:rPr lang="ru-RU" sz="1400" dirty="0" smtClean="0"/>
              <a:t> морская капуста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cs320121.vk.me/v320121779/9c2/jToXLK-HU_M.jpg</a:t>
            </a:r>
            <a:r>
              <a:rPr lang="ru-RU" sz="1400" dirty="0" smtClean="0"/>
              <a:t> корабельный червь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ria56.ru/uploads/images/chernaya%20vdova.jpg</a:t>
            </a:r>
            <a:r>
              <a:rPr lang="ru-RU" sz="1400" dirty="0" smtClean="0"/>
              <a:t> черная вдова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ianimal.ru/wp-content/uploads/2010/11/palmovui-vor08.jpg</a:t>
            </a:r>
            <a:r>
              <a:rPr lang="ru-RU" sz="1400" dirty="0" smtClean="0"/>
              <a:t> пальмовый вор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5"/>
              </a:rPr>
              <a:t>http</a:t>
            </a:r>
            <a:r>
              <a:rPr lang="en-US" sz="1400" dirty="0">
                <a:hlinkClick r:id="rId25"/>
              </a:rPr>
              <a:t>://</a:t>
            </a:r>
            <a:r>
              <a:rPr lang="en-US" sz="1400" dirty="0" smtClean="0">
                <a:hlinkClick r:id="rId25"/>
              </a:rPr>
              <a:t>krabov.net/uploads/posts/2013-04/1367298097_011.jpg</a:t>
            </a:r>
            <a:r>
              <a:rPr lang="ru-RU" sz="1400" dirty="0" smtClean="0"/>
              <a:t> несуществующее животное_1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krabov.net/uploads/posts/2013-04/1367298044_010.jpg</a:t>
            </a:r>
            <a:r>
              <a:rPr lang="ru-RU" sz="1400" dirty="0" smtClean="0"/>
              <a:t> </a:t>
            </a:r>
            <a:r>
              <a:rPr lang="ru-RU" sz="1400" dirty="0"/>
              <a:t>несуществующее </a:t>
            </a:r>
            <a:r>
              <a:rPr lang="ru-RU" sz="1400" dirty="0" smtClean="0"/>
              <a:t>животное_2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27"/>
              </a:rPr>
              <a:t>http://</a:t>
            </a:r>
            <a:r>
              <a:rPr lang="en-US" sz="1400" dirty="0" smtClean="0">
                <a:hlinkClick r:id="rId27"/>
              </a:rPr>
              <a:t>www.netlore.ru/files/Images/himery/13.jpg</a:t>
            </a:r>
            <a:r>
              <a:rPr lang="ru-RU" sz="1400" dirty="0" smtClean="0"/>
              <a:t> несуществующее животное_3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1125" y="335210"/>
            <a:ext cx="178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Источники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4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m2.vgorode.ru/1500187/4662261/6.jpeg</a:t>
            </a:r>
            <a:r>
              <a:rPr lang="ru-RU" sz="1400" dirty="0" smtClean="0"/>
              <a:t> несуществующее животное_4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3"/>
              </a:rPr>
              <a:t>http://trinixy.ru/pics4/20090728/animals_31.jpg</a:t>
            </a:r>
            <a:r>
              <a:rPr lang="ru-RU" sz="1400" dirty="0" smtClean="0"/>
              <a:t> </a:t>
            </a:r>
            <a:r>
              <a:rPr lang="ru-RU" sz="1400" dirty="0"/>
              <a:t>несуществующее </a:t>
            </a:r>
            <a:r>
              <a:rPr lang="ru-RU" sz="1400" dirty="0" smtClean="0"/>
              <a:t>животное_5</a:t>
            </a:r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www.netlore.ru/files/Images/himery/6.jpg</a:t>
            </a:r>
            <a:r>
              <a:rPr lang="ru-RU" sz="1400" dirty="0" smtClean="0"/>
              <a:t> </a:t>
            </a:r>
            <a:r>
              <a:rPr lang="ru-RU" sz="1400" dirty="0"/>
              <a:t>несуществующее </a:t>
            </a:r>
            <a:r>
              <a:rPr lang="ru-RU" sz="1400" dirty="0" smtClean="0"/>
              <a:t>животное_6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www.prikoly-24.ru/uploads/posts/2013-12/1387624596_nesuschestvuyuschiu_zveri-37.jpg</a:t>
            </a:r>
            <a:r>
              <a:rPr lang="ru-RU" sz="1400" dirty="0" smtClean="0"/>
              <a:t> </a:t>
            </a:r>
            <a:r>
              <a:rPr lang="ru-RU" sz="1400" dirty="0"/>
              <a:t>несуществующее </a:t>
            </a:r>
            <a:r>
              <a:rPr lang="ru-RU" sz="1400" dirty="0" smtClean="0"/>
              <a:t>животное_7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server1.bezfishki.com/2009/072009/29/I/Dop/08/zhivotnoe_46.jpg</a:t>
            </a:r>
            <a:r>
              <a:rPr lang="ru-RU" sz="1400" dirty="0" smtClean="0"/>
              <a:t> </a:t>
            </a:r>
            <a:r>
              <a:rPr lang="ru-RU" sz="1400" dirty="0"/>
              <a:t>несуществующее </a:t>
            </a:r>
            <a:r>
              <a:rPr lang="ru-RU" sz="1400" dirty="0" smtClean="0"/>
              <a:t>животное_8</a:t>
            </a:r>
            <a:endParaRPr lang="ru-RU" sz="1400" dirty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1125" y="335210"/>
            <a:ext cx="178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Источники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adikall.com/images/2014/03/13/re2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4788"/>
            <a:ext cx="9171935" cy="68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895" y="188640"/>
            <a:ext cx="8916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встречи на следующей игре!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67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62369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 мире загадок»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6686" y="2276872"/>
            <a:ext cx="4668823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 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грибах загадываются 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очереди  каждой  команде.</a:t>
            </a:r>
          </a:p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118995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817304"/>
            <a:ext cx="828092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Золотистые толстушки –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дружные сестрички.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Ходят в рыженьких беретах,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 в лес приносят летом.</a:t>
            </a:r>
            <a:endParaRPr lang="ru-RU" sz="4400" b="1" dirty="0">
              <a:ln w="11430"/>
              <a:solidFill>
                <a:srgbClr val="0086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969704"/>
            <a:ext cx="828092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опушках, просеках,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ёлочках и сосенках,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бы после дождя,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Шляпки их всегда блестят.</a:t>
            </a:r>
          </a:p>
          <a:p>
            <a:pPr algn="ctr"/>
            <a:endParaRPr lang="ru-RU" sz="4400" b="1" dirty="0">
              <a:ln w="11430"/>
              <a:solidFill>
                <a:srgbClr val="0086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969704"/>
            <a:ext cx="8280920" cy="2690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36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Скромный</a:t>
            </a:r>
            <a:r>
              <a:rPr lang="ru-RU" sz="36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тоненький и бледный... 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гриб, представьте, вредный. 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Попадёт грибочек в суп – 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в больницу увезут.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969704"/>
            <a:ext cx="828092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сучок, не листок, 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дереве растет.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1969704"/>
            <a:ext cx="828092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Вдоль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лесных дорожек 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белых ножек 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шляпках разноцветных, 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Издали приметных.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1969704"/>
            <a:ext cx="828092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Зашёл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мужик в сосняк,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Нашёл слизняк,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Бросить - жалко,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Съесть - сыро.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1969704"/>
            <a:ext cx="828092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роще у берёзки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Повстречались тёзки.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540" y="1969704"/>
            <a:ext cx="828092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гриб стоит на кочке</a:t>
            </a:r>
          </a:p>
          <a:p>
            <a:pPr algn="ctr"/>
            <a:r>
              <a:rPr lang="ru-RU" sz="4400" b="1" dirty="0">
                <a:ln w="11430"/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красном бархатном платочке?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314820" y="568688"/>
            <a:ext cx="6868919" cy="6320710"/>
            <a:chOff x="1314820" y="568688"/>
            <a:chExt cx="6868919" cy="6320710"/>
          </a:xfrm>
        </p:grpSpPr>
        <p:pic>
          <p:nvPicPr>
            <p:cNvPr id="1032" name="Picture 8" descr="http://www.bankoboev.ru/images/NDUyNzEx/Bankoboev.Ru_lisichki_v_trave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4820" y="568688"/>
              <a:ext cx="6868919" cy="4588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423" y="5170135"/>
              <a:ext cx="3541712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24135" y="455164"/>
            <a:ext cx="8185299" cy="6637315"/>
            <a:chOff x="424135" y="455164"/>
            <a:chExt cx="8185299" cy="6637315"/>
          </a:xfrm>
        </p:grpSpPr>
        <p:pic>
          <p:nvPicPr>
            <p:cNvPr id="1034" name="Picture 10" descr="http://ya-gribnik.ru/images/maslenok/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35" y="455164"/>
              <a:ext cx="3965115" cy="29738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36" name="Picture 12" descr="http://www.proza.ru/pics/2013/03/15/9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934" y="2150422"/>
              <a:ext cx="4762500" cy="34861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254" y="5373216"/>
              <a:ext cx="3956050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51952" y="599655"/>
            <a:ext cx="8211656" cy="6492824"/>
            <a:chOff x="451952" y="599655"/>
            <a:chExt cx="8211656" cy="6492824"/>
          </a:xfrm>
        </p:grpSpPr>
        <p:pic>
          <p:nvPicPr>
            <p:cNvPr id="1042" name="Picture 18" descr="http://myimmortal.ru/images/stories/gallery/blednaya-pogank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52" y="599655"/>
              <a:ext cx="5715000" cy="38100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44" name="Picture 20" descr="http://www.edgarcaysi.narod.ru/images/image1026726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108" y="3323165"/>
              <a:ext cx="2857500" cy="25527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373216"/>
              <a:ext cx="5694363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424136" y="675940"/>
            <a:ext cx="8334033" cy="6416538"/>
            <a:chOff x="424136" y="675940"/>
            <a:chExt cx="8334033" cy="6416538"/>
          </a:xfrm>
        </p:grpSpPr>
        <p:pic>
          <p:nvPicPr>
            <p:cNvPr id="1050" name="Picture 26" descr="http://mycoweb.narod.ru/fungi/Submitted/ODG/ODG1_Fomes_fomentarius_09_STV_20090426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547" y="1661374"/>
              <a:ext cx="3046622" cy="406060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52" name="Picture 28" descr="http://img-fotki.yandex.ru/get/6609/96587932.11/0_869f5_6d52be28_XL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136" y="675940"/>
              <a:ext cx="5083968" cy="36631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373215"/>
              <a:ext cx="4084637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424136" y="476672"/>
            <a:ext cx="8239472" cy="6592901"/>
            <a:chOff x="424136" y="476672"/>
            <a:chExt cx="8239472" cy="6592901"/>
          </a:xfrm>
        </p:grpSpPr>
        <p:pic>
          <p:nvPicPr>
            <p:cNvPr id="1026" name="Picture 2" descr="http://ya-gribnik.ru/images/syroezhka/3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76672"/>
              <a:ext cx="4307632" cy="28591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 descr="http://www.nedug.ru/common/data/pub/images/articles/78096/normal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36" y="898875"/>
              <a:ext cx="3705892" cy="338437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30" name="Picture 6" descr="http://ya-gribnik.ru/images/syroezhka/4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524833"/>
              <a:ext cx="3254262" cy="217222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809" y="5350310"/>
              <a:ext cx="3792538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17426" y="455164"/>
            <a:ext cx="8367875" cy="6614408"/>
            <a:chOff x="417426" y="455164"/>
            <a:chExt cx="8367875" cy="6614408"/>
          </a:xfrm>
        </p:grpSpPr>
        <p:pic>
          <p:nvPicPr>
            <p:cNvPr id="1058" name="Picture 34" descr="http://tigr.info/grib/griba/fungus-photo/photo-griba-gruzd-sukhoi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308" y="3524833"/>
              <a:ext cx="3832993" cy="29523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56" name="Picture 32" descr="http://i.ytimg.com/vi/ANGcUnMH7qU/maxresdefault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26" y="455164"/>
              <a:ext cx="6529286" cy="374913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925" y="5350309"/>
              <a:ext cx="3316288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359344" y="493640"/>
            <a:ext cx="8398825" cy="6575931"/>
            <a:chOff x="359344" y="493640"/>
            <a:chExt cx="8398825" cy="6575931"/>
          </a:xfrm>
        </p:grpSpPr>
        <p:pic>
          <p:nvPicPr>
            <p:cNvPr id="23" name="Picture 12" descr="http://s00.yaplakal.com/pics/pics_original/9/4/3/1645349.jpg"/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344" y="493640"/>
              <a:ext cx="4177957" cy="411730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40" name="Picture 16" descr="http://tigr.info/grib/griba/fungus-photo/fungus-photo-podberezovik-1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75" y="2065717"/>
              <a:ext cx="4049394" cy="325192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747" y="5350308"/>
              <a:ext cx="4486275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339589" y="375825"/>
            <a:ext cx="8402326" cy="6649056"/>
            <a:chOff x="339589" y="375825"/>
            <a:chExt cx="8402326" cy="6649056"/>
          </a:xfrm>
        </p:grpSpPr>
        <p:pic>
          <p:nvPicPr>
            <p:cNvPr id="16" name="Picture 2" descr="http://supercook.ru/griby/images-griby/grib-b-05-2.jp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89" y="375825"/>
              <a:ext cx="5182442" cy="42236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" name="Picture 10" descr="http://www.kladovayalesa.ru/wp-content/uploads/2013/04/%D0%BF%D0%BE%D0%B4%D0%BE%D1%81%D0%B8%D0%BD%D0%BE%D0%B2%D0%B8%D0%BA-e1364928353571.jp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161" y="1372977"/>
              <a:ext cx="3073754" cy="411204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166" y="5305618"/>
              <a:ext cx="4389438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8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32656"/>
            <a:ext cx="662369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«Зоологические</a:t>
            </a:r>
            <a:r>
              <a:rPr kumimoji="0" lang="ru-RU" sz="4800" b="1" i="0" u="none" strike="noStrike" kern="1200" cap="none" spc="50" normalizeH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шарады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9789" y="2780928"/>
            <a:ext cx="4668823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Отгадай слово, состоящее из двух частей,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определение которых даётся.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5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правильный ответ оценивается в </a:t>
            </a:r>
            <a:r>
              <a:rPr lang="ru-RU" b="1" dirty="0" smtClean="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балла.</a:t>
            </a:r>
            <a:endParaRPr lang="ru-RU" b="1" dirty="0">
              <a:solidFill>
                <a:srgbClr val="005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3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543" y="621463"/>
            <a:ext cx="5101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_ _ </a:t>
            </a:r>
            <a:r>
              <a:rPr lang="en-US" sz="96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_ _ </a:t>
            </a:r>
            <a:endParaRPr lang="ru-RU" sz="96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7085"/>
            <a:ext cx="849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первая часть слова: </a:t>
            </a:r>
            <a:r>
              <a:rPr kumimoji="1" lang="ru-RU" sz="3200" b="1" kern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то, чего у толстых людей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больше</a:t>
            </a:r>
            <a:r>
              <a:rPr kumimoji="1" lang="ru-RU" sz="3200" b="1" kern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, чем у худых;</a:t>
            </a:r>
          </a:p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вторая часть слова: </a:t>
            </a:r>
            <a:r>
              <a:rPr kumimoji="1" lang="ru-RU" sz="3200" b="1" kern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так объясняется собака.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6291" y="743796"/>
            <a:ext cx="5565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ж и р  </a:t>
            </a:r>
            <a:r>
              <a:rPr lang="en-US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 ф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50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523809"/>
            <a:ext cx="3816424" cy="61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7" y="2807085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первая часть слова: </a:t>
            </a:r>
            <a:r>
              <a:rPr kumimoji="1" lang="ru-RU" sz="3200" b="1" kern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то,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что составляют, прежде чем приступить к делу;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вторая часть слова: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её поют в опере.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620688"/>
            <a:ext cx="7920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_ _ _ </a:t>
            </a:r>
            <a:r>
              <a:rPr lang="en-US" sz="96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_ </a:t>
            </a:r>
            <a:r>
              <a:rPr lang="en-US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 _</a:t>
            </a:r>
            <a:r>
              <a:rPr lang="en-US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96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731" y="743798"/>
            <a:ext cx="7920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15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 л а н  </a:t>
            </a:r>
            <a:r>
              <a:rPr lang="en-US" sz="8000" b="1" spc="15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8000" b="1" spc="15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 р и я</a:t>
            </a:r>
            <a:endParaRPr lang="ru-RU" sz="8000" b="1" spc="15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813081"/>
            <a:ext cx="849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первая часть слова: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быстрое передвижение;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вторая часть слова: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человек, быстро тратящий деньги.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9379" y="620688"/>
            <a:ext cx="7005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_ _ </a:t>
            </a:r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е</a:t>
            </a:r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_</a:t>
            </a:r>
            <a:r>
              <a:rPr lang="ru-RU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</a:t>
            </a:r>
            <a:r>
              <a:rPr lang="en-US" sz="96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96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9378" y="743798"/>
            <a:ext cx="7319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3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б е </a:t>
            </a:r>
            <a:r>
              <a:rPr lang="ru-RU" sz="8000" b="1" spc="25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    </a:t>
            </a:r>
            <a:r>
              <a:rPr lang="ru-RU" sz="8000" b="1" spc="1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 о</a:t>
            </a:r>
            <a:r>
              <a:rPr lang="ru-RU" sz="8000" b="1" spc="13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т</a:t>
            </a:r>
            <a:endParaRPr lang="ru-RU" sz="8000" b="1" spc="13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277" y="2807085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первая часть слова: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Божье наказание;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  <a:p>
            <a:pPr lvl="0" algn="ctr"/>
            <a:r>
              <a:rPr kumimoji="1" lang="ru-RU" sz="32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вторая часть </a:t>
            </a:r>
            <a:r>
              <a:rPr kumimoji="1" lang="ru-RU" sz="32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слова </a:t>
            </a:r>
            <a:r>
              <a:rPr kumimoji="1" lang="ru-RU" sz="32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PMingLiU" pitchFamily="18" charset="-120"/>
              </a:rPr>
              <a:t>созвучна глаголу, означающему движение колеса.</a:t>
            </a:r>
            <a:endParaRPr kumimoji="1" lang="ru-RU" sz="3200" b="1" kern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3455" y="81442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4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_ _ _ </a:t>
            </a:r>
            <a:r>
              <a:rPr lang="en-US" sz="84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_ </a:t>
            </a:r>
            <a:r>
              <a:rPr lang="en-US" sz="84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r>
              <a:rPr lang="ru-RU" sz="84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 _ _ _</a:t>
            </a:r>
            <a:r>
              <a:rPr lang="en-US" sz="84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84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278" y="896196"/>
            <a:ext cx="8535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18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 а р а  </a:t>
            </a:r>
            <a:r>
              <a:rPr lang="en-US" sz="7200" b="1" spc="18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7200" b="1" spc="18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 а т и ц а</a:t>
            </a:r>
            <a:endParaRPr lang="ru-RU" sz="7200" b="1" spc="18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54" name="Picture 6" descr="http://900igr.net/datai/biologija/Resnichnye-chervi/0004-003-Predstavitel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51" y="2348880"/>
            <a:ext cx="4946765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nimalsglobe.ru/wp-content/uploads/2012/07/karakatitsa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5" y="1844824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oto-zverey.ru/begenoty/begenot-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92788"/>
            <a:ext cx="4913809" cy="42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0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 hidden="1"/>
          <p:cNvSpPr txBox="1">
            <a:spLocks/>
          </p:cNvSpPr>
          <p:nvPr/>
        </p:nvSpPr>
        <p:spPr bwMode="auto">
          <a:xfrm>
            <a:off x="2802550" y="980728"/>
            <a:ext cx="61206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ru-RU" b="1" kern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Экологическая игра </a:t>
            </a:r>
            <a:r>
              <a:rPr lang="ru-RU" b="1" kern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PMingLiU"/>
              </a:rPr>
              <a:t>«ПРИРОДОГРАД – 6»</a:t>
            </a:r>
            <a:endParaRPr lang="ru-RU" b="1" kern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  <a:ea typeface="PMingLiU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0758" y="332656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«Эрудит»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6686" y="2276872"/>
            <a:ext cx="4668823" cy="1477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Задания  этого  конкурса  записаны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  лепестках  ромашки.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 красных  лепестках  вопросы оцениваются в 10 баллов,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зеленых – в 5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92084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</TotalTime>
  <Words>1538</Words>
  <Application>Microsoft Office PowerPoint</Application>
  <PresentationFormat>Экран (4:3)</PresentationFormat>
  <Paragraphs>310</Paragraphs>
  <Slides>47</Slides>
  <Notes>0</Notes>
  <HiddenSlides>24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2_Тема Office</vt:lpstr>
      <vt:lpstr>3_Тема Office</vt:lpstr>
      <vt:lpstr>1_Tradeshow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SamLab.ws</cp:lastModifiedBy>
  <cp:revision>369</cp:revision>
  <dcterms:created xsi:type="dcterms:W3CDTF">2014-08-08T16:01:14Z</dcterms:created>
  <dcterms:modified xsi:type="dcterms:W3CDTF">2015-07-13T13:38:07Z</dcterms:modified>
</cp:coreProperties>
</file>